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668" r:id="rId4"/>
    <p:sldMasterId id="2147483672" r:id="rId5"/>
    <p:sldMasterId id="2147483676" r:id="rId6"/>
    <p:sldMasterId id="2147483680" r:id="rId7"/>
    <p:sldMasterId id="2147483684" r:id="rId8"/>
    <p:sldMasterId id="2147483688" r:id="rId9"/>
    <p:sldMasterId id="2147483690" r:id="rId10"/>
    <p:sldMasterId id="2147483694" r:id="rId11"/>
    <p:sldMasterId id="2147483699" r:id="rId12"/>
  </p:sldMasterIdLst>
  <p:notesMasterIdLst>
    <p:notesMasterId r:id="rId71"/>
  </p:notesMasterIdLst>
  <p:handoutMasterIdLst>
    <p:handoutMasterId r:id="rId72"/>
  </p:handoutMasterIdLst>
  <p:sldIdLst>
    <p:sldId id="343" r:id="rId13"/>
    <p:sldId id="459" r:id="rId14"/>
    <p:sldId id="460" r:id="rId15"/>
    <p:sldId id="461" r:id="rId16"/>
    <p:sldId id="462" r:id="rId17"/>
    <p:sldId id="463" r:id="rId18"/>
    <p:sldId id="465" r:id="rId19"/>
    <p:sldId id="466" r:id="rId20"/>
    <p:sldId id="467" r:id="rId21"/>
    <p:sldId id="468" r:id="rId22"/>
    <p:sldId id="469" r:id="rId23"/>
    <p:sldId id="470" r:id="rId24"/>
    <p:sldId id="471" r:id="rId25"/>
    <p:sldId id="472" r:id="rId26"/>
    <p:sldId id="474" r:id="rId27"/>
    <p:sldId id="475" r:id="rId28"/>
    <p:sldId id="476" r:id="rId29"/>
    <p:sldId id="477" r:id="rId30"/>
    <p:sldId id="478" r:id="rId31"/>
    <p:sldId id="479" r:id="rId32"/>
    <p:sldId id="480" r:id="rId33"/>
    <p:sldId id="481" r:id="rId34"/>
    <p:sldId id="482" r:id="rId35"/>
    <p:sldId id="484" r:id="rId36"/>
    <p:sldId id="485" r:id="rId37"/>
    <p:sldId id="486" r:id="rId38"/>
    <p:sldId id="487" r:id="rId39"/>
    <p:sldId id="488" r:id="rId40"/>
    <p:sldId id="489" r:id="rId41"/>
    <p:sldId id="490" r:id="rId42"/>
    <p:sldId id="491" r:id="rId43"/>
    <p:sldId id="492" r:id="rId44"/>
    <p:sldId id="493" r:id="rId45"/>
    <p:sldId id="494" r:id="rId46"/>
    <p:sldId id="495" r:id="rId47"/>
    <p:sldId id="496" r:id="rId48"/>
    <p:sldId id="497" r:id="rId49"/>
    <p:sldId id="499" r:id="rId50"/>
    <p:sldId id="500" r:id="rId51"/>
    <p:sldId id="501" r:id="rId52"/>
    <p:sldId id="502" r:id="rId53"/>
    <p:sldId id="503" r:id="rId54"/>
    <p:sldId id="505" r:id="rId55"/>
    <p:sldId id="506" r:id="rId56"/>
    <p:sldId id="507" r:id="rId57"/>
    <p:sldId id="508" r:id="rId58"/>
    <p:sldId id="509" r:id="rId59"/>
    <p:sldId id="511" r:id="rId60"/>
    <p:sldId id="512" r:id="rId61"/>
    <p:sldId id="513" r:id="rId62"/>
    <p:sldId id="514" r:id="rId63"/>
    <p:sldId id="515" r:id="rId64"/>
    <p:sldId id="516" r:id="rId65"/>
    <p:sldId id="517" r:id="rId66"/>
    <p:sldId id="518" r:id="rId67"/>
    <p:sldId id="519" r:id="rId68"/>
    <p:sldId id="520" r:id="rId69"/>
    <p:sldId id="521" r:id="rId7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0000"/>
    <a:srgbClr val="FF0000"/>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82" autoAdjust="0"/>
    <p:restoredTop sz="97527" autoAdjust="0"/>
  </p:normalViewPr>
  <p:slideViewPr>
    <p:cSldViewPr>
      <p:cViewPr varScale="1">
        <p:scale>
          <a:sx n="72" d="100"/>
          <a:sy n="72" d="100"/>
        </p:scale>
        <p:origin x="-1110"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_rels/viewProps.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2290" tIns="46146" rIns="92290" bIns="46146" rtlCol="0"/>
          <a:lstStyle>
            <a:lvl1pPr algn="l">
              <a:defRPr sz="1200">
                <a:latin typeface="Arial" pitchFamily="34" charset="0"/>
                <a:ea typeface="+mn-ea"/>
              </a:defRPr>
            </a:lvl1pPr>
          </a:lstStyle>
          <a:p>
            <a:pPr>
              <a:defRPr/>
            </a:pPr>
            <a:endParaRPr lang="en-US" dirty="0"/>
          </a:p>
        </p:txBody>
      </p:sp>
      <p:sp>
        <p:nvSpPr>
          <p:cNvPr id="3" name="Date Placeholder 2"/>
          <p:cNvSpPr>
            <a:spLocks noGrp="1"/>
          </p:cNvSpPr>
          <p:nvPr>
            <p:ph type="dt" sz="quarter" idx="1"/>
          </p:nvPr>
        </p:nvSpPr>
        <p:spPr>
          <a:xfrm>
            <a:off x="3970339" y="1"/>
            <a:ext cx="3038475" cy="465138"/>
          </a:xfrm>
          <a:prstGeom prst="rect">
            <a:avLst/>
          </a:prstGeom>
        </p:spPr>
        <p:txBody>
          <a:bodyPr vert="horz" wrap="square" lIns="92290" tIns="46146" rIns="92290" bIns="46146" numCol="1" anchor="t" anchorCtr="0" compatLnSpc="1">
            <a:prstTxWarp prst="textNoShape">
              <a:avLst/>
            </a:prstTxWarp>
          </a:bodyPr>
          <a:lstStyle>
            <a:lvl1pPr algn="r">
              <a:defRPr sz="1200"/>
            </a:lvl1pPr>
          </a:lstStyle>
          <a:p>
            <a:pPr>
              <a:defRPr/>
            </a:pPr>
            <a:fld id="{4A0862C0-E765-4D91-8032-E268D2EFDCBD}" type="datetime1">
              <a:rPr lang="en-US"/>
              <a:pPr>
                <a:defRPr/>
              </a:pPr>
              <a:t>1/26/2018</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2290" tIns="46146" rIns="92290" bIns="46146" rtlCol="0" anchor="b"/>
          <a:lstStyle>
            <a:lvl1pPr algn="l">
              <a:defRPr sz="1200">
                <a:latin typeface="Arial" pitchFamily="34" charset="0"/>
                <a:ea typeface="+mn-ea"/>
              </a:defRPr>
            </a:lvl1pPr>
          </a:lstStyle>
          <a:p>
            <a:pPr>
              <a:defRPr/>
            </a:pPr>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wrap="square" lIns="92290" tIns="46146" rIns="92290" bIns="46146" numCol="1" anchor="b" anchorCtr="0" compatLnSpc="1">
            <a:prstTxWarp prst="textNoShape">
              <a:avLst/>
            </a:prstTxWarp>
          </a:bodyPr>
          <a:lstStyle>
            <a:lvl1pPr algn="r">
              <a:defRPr sz="1200"/>
            </a:lvl1pPr>
          </a:lstStyle>
          <a:p>
            <a:pPr>
              <a:defRPr/>
            </a:pPr>
            <a:fld id="{5E7F5ED3-650F-44F3-82E9-8CC895D86BBD}" type="slidenum">
              <a:rPr lang="en-US"/>
              <a:pPr>
                <a:defRPr/>
              </a:pPr>
              <a:t>‹#›</a:t>
            </a:fld>
            <a:endParaRPr lang="en-US" dirty="0"/>
          </a:p>
        </p:txBody>
      </p:sp>
    </p:spTree>
    <p:extLst>
      <p:ext uri="{BB962C8B-B14F-4D97-AF65-F5344CB8AC3E}">
        <p14:creationId xmlns:p14="http://schemas.microsoft.com/office/powerpoint/2010/main" val="33786361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2290" tIns="46146" rIns="92290" bIns="46146" rtlCol="0"/>
          <a:lstStyle>
            <a:lvl1pPr algn="l">
              <a:defRPr sz="1200">
                <a:latin typeface="Arial" pitchFamily="34" charset="0"/>
                <a:ea typeface="+mn-ea"/>
              </a:defRPr>
            </a:lvl1pPr>
          </a:lstStyle>
          <a:p>
            <a:pPr>
              <a:defRPr/>
            </a:pPr>
            <a:endParaRPr lang="en-US" dirty="0"/>
          </a:p>
        </p:txBody>
      </p:sp>
      <p:sp>
        <p:nvSpPr>
          <p:cNvPr id="3" name="Date Placeholder 2"/>
          <p:cNvSpPr>
            <a:spLocks noGrp="1"/>
          </p:cNvSpPr>
          <p:nvPr>
            <p:ph type="dt" idx="1"/>
          </p:nvPr>
        </p:nvSpPr>
        <p:spPr>
          <a:xfrm>
            <a:off x="3970339" y="1"/>
            <a:ext cx="3038475" cy="465138"/>
          </a:xfrm>
          <a:prstGeom prst="rect">
            <a:avLst/>
          </a:prstGeom>
        </p:spPr>
        <p:txBody>
          <a:bodyPr vert="horz" wrap="square" lIns="92290" tIns="46146" rIns="92290" bIns="46146" numCol="1" anchor="t" anchorCtr="0" compatLnSpc="1">
            <a:prstTxWarp prst="textNoShape">
              <a:avLst/>
            </a:prstTxWarp>
          </a:bodyPr>
          <a:lstStyle>
            <a:lvl1pPr algn="r">
              <a:defRPr sz="1200"/>
            </a:lvl1pPr>
          </a:lstStyle>
          <a:p>
            <a:pPr>
              <a:defRPr/>
            </a:pPr>
            <a:fld id="{17C62F75-B19F-46D8-97DC-576D788D06CD}" type="datetime1">
              <a:rPr lang="en-US"/>
              <a:pPr>
                <a:defRPr/>
              </a:pPr>
              <a:t>1/26/2018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0" tIns="46146" rIns="92290" bIns="46146" rtlCol="0" anchor="ctr"/>
          <a:lstStyle/>
          <a:p>
            <a:pPr lvl="0"/>
            <a:endParaRPr lang="en-US" noProof="0" dirty="0" smtClean="0"/>
          </a:p>
        </p:txBody>
      </p:sp>
      <p:sp>
        <p:nvSpPr>
          <p:cNvPr id="5" name="Notes Placeholder 4"/>
          <p:cNvSpPr>
            <a:spLocks noGrp="1"/>
          </p:cNvSpPr>
          <p:nvPr>
            <p:ph type="body" sz="quarter" idx="3"/>
          </p:nvPr>
        </p:nvSpPr>
        <p:spPr>
          <a:xfrm>
            <a:off x="701677" y="4416427"/>
            <a:ext cx="5607049" cy="4183063"/>
          </a:xfrm>
          <a:prstGeom prst="rect">
            <a:avLst/>
          </a:prstGeom>
        </p:spPr>
        <p:txBody>
          <a:bodyPr vert="horz" lIns="92290" tIns="46146" rIns="92290" bIns="461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6"/>
            <a:ext cx="3038475" cy="465138"/>
          </a:xfrm>
          <a:prstGeom prst="rect">
            <a:avLst/>
          </a:prstGeom>
        </p:spPr>
        <p:txBody>
          <a:bodyPr vert="horz" lIns="92290" tIns="46146" rIns="92290" bIns="46146" rtlCol="0" anchor="b"/>
          <a:lstStyle>
            <a:lvl1pPr algn="l">
              <a:defRPr sz="1200">
                <a:latin typeface="Arial" pitchFamily="34" charset="0"/>
                <a:ea typeface="+mn-ea"/>
              </a:defRPr>
            </a:lvl1pPr>
          </a:lstStyle>
          <a:p>
            <a:pPr>
              <a:defRPr/>
            </a:pPr>
            <a:endParaRPr lang="en-US" dirty="0"/>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wrap="square" lIns="92290" tIns="46146" rIns="92290" bIns="46146" numCol="1" anchor="b" anchorCtr="0" compatLnSpc="1">
            <a:prstTxWarp prst="textNoShape">
              <a:avLst/>
            </a:prstTxWarp>
          </a:bodyPr>
          <a:lstStyle>
            <a:lvl1pPr algn="r">
              <a:defRPr sz="1200"/>
            </a:lvl1pPr>
          </a:lstStyle>
          <a:p>
            <a:pPr>
              <a:defRPr/>
            </a:pPr>
            <a:fld id="{9C76AC2C-2E4B-4E97-9CF0-84EE648DD612}" type="slidenum">
              <a:rPr lang="en-US"/>
              <a:pPr>
                <a:defRPr/>
              </a:pPr>
              <a:t>‹#›</a:t>
            </a:fld>
            <a:endParaRPr lang="en-US" dirty="0"/>
          </a:p>
        </p:txBody>
      </p:sp>
    </p:spTree>
    <p:extLst>
      <p:ext uri="{BB962C8B-B14F-4D97-AF65-F5344CB8AC3E}">
        <p14:creationId xmlns:p14="http://schemas.microsoft.com/office/powerpoint/2010/main" val="263743538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58C9767-8554-4174-8172-57404CFF7731}" type="slidenum">
              <a:rPr lang="en-US" altLang="en-US">
                <a:latin typeface="Verdana" panose="020B0604030504040204" pitchFamily="34" charset="0"/>
              </a:rPr>
              <a:pPr>
                <a:spcBef>
                  <a:spcPct val="0"/>
                </a:spcBef>
              </a:pPr>
              <a:t>18</a:t>
            </a:fld>
            <a:endParaRPr lang="en-US" altLang="en-US">
              <a:latin typeface="Verdana" panose="020B0604030504040204"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Verdana" panose="020B0604030504040204" pitchFamily="34" charset="0"/>
                <a:ea typeface="ＭＳ Ｐゴシック" panose="020B0600070205080204" pitchFamily="34" charset="-128"/>
              </a:rPr>
              <a:t>Actually, the amount of the posterior pharynx you can visualize is important and correlates with the difficulty of intubation. </a:t>
            </a:r>
            <a:br>
              <a:rPr lang="en-US" altLang="en-US" smtClean="0">
                <a:latin typeface="Verdana" panose="020B0604030504040204" pitchFamily="34" charset="0"/>
                <a:ea typeface="ＭＳ Ｐゴシック" panose="020B0600070205080204" pitchFamily="34" charset="-128"/>
              </a:rPr>
            </a:br>
            <a:r>
              <a:rPr lang="en-US" altLang="en-US" smtClean="0">
                <a:latin typeface="Verdana" panose="020B0604030504040204" pitchFamily="34" charset="0"/>
                <a:ea typeface="ＭＳ Ｐゴシック" panose="020B0600070205080204" pitchFamily="34" charset="-128"/>
              </a:rPr>
              <a:t>Visualization of the pharynx is obscured by a large tongue (relative to the size of the mouth), which also interferes with visualization of the larynx on laryngoscopy. The Mallampati Classification is based on the structures visualized with maximal mouth opening and tongue protrusion in the sitting position. </a:t>
            </a:r>
            <a:endParaRPr lang="en-US" altLang="en-US" smtClean="0">
              <a:ea typeface="ＭＳ Ｐゴシック" panose="020B0600070205080204" pitchFamily="34" charset="-128"/>
            </a:endParaRPr>
          </a:p>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54017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DD1FA71-E0E2-4B1C-99DF-921F09175A30}" type="slidenum">
              <a:rPr lang="en-US" altLang="en-US">
                <a:latin typeface="Verdana" panose="020B0604030504040204" pitchFamily="34" charset="0"/>
              </a:rPr>
              <a:pPr>
                <a:spcBef>
                  <a:spcPct val="0"/>
                </a:spcBef>
              </a:pPr>
              <a:t>55</a:t>
            </a:fld>
            <a:endParaRPr lang="en-US" altLang="en-US">
              <a:latin typeface="Verdana" panose="020B0604030504040204" pitchFamily="34" charset="0"/>
            </a:endParaRPr>
          </a:p>
        </p:txBody>
      </p:sp>
      <p:sp>
        <p:nvSpPr>
          <p:cNvPr id="138243" name="Rectangle 1"/>
          <p:cNvSpPr>
            <a:spLocks noGrp="1" noRot="1" noChangeAspect="1" noChangeArrowheads="1" noTextEdit="1"/>
          </p:cNvSpPr>
          <p:nvPr>
            <p:ph type="sldImg"/>
          </p:nvPr>
        </p:nvSpPr>
        <p:spPr>
          <a:solidFill>
            <a:srgbClr val="FFFFFF"/>
          </a:solidFill>
          <a:ln/>
        </p:spPr>
      </p:sp>
      <p:sp>
        <p:nvSpPr>
          <p:cNvPr id="13824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37610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5AD7608-BAAB-4BF1-9DE9-233D5F3DC69D}" type="slidenum">
              <a:rPr lang="en-US" altLang="en-US">
                <a:latin typeface="Verdana" panose="020B0604030504040204" pitchFamily="34" charset="0"/>
              </a:rPr>
              <a:pPr>
                <a:spcBef>
                  <a:spcPct val="0"/>
                </a:spcBef>
              </a:pPr>
              <a:t>20</a:t>
            </a:fld>
            <a:endParaRPr lang="en-US" altLang="en-US">
              <a:latin typeface="Verdana" panose="020B0604030504040204"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anose="020B0600070205080204" pitchFamily="34" charset="-128"/>
              </a:rPr>
              <a:t>Inability to communicate or cooperate as in developmentally delayed or language barrier (ESOL, deaf,)</a:t>
            </a:r>
          </a:p>
        </p:txBody>
      </p:sp>
    </p:spTree>
    <p:extLst>
      <p:ext uri="{BB962C8B-B14F-4D97-AF65-F5344CB8AC3E}">
        <p14:creationId xmlns:p14="http://schemas.microsoft.com/office/powerpoint/2010/main" val="128006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23C87CB-67FD-492B-A6CA-5ED8243176FC}" type="slidenum">
              <a:rPr lang="en-US" altLang="en-US">
                <a:latin typeface="Verdana" panose="020B0604030504040204" pitchFamily="34" charset="0"/>
              </a:rPr>
              <a:pPr>
                <a:spcBef>
                  <a:spcPct val="0"/>
                </a:spcBef>
              </a:pPr>
              <a:t>48</a:t>
            </a:fld>
            <a:endParaRPr lang="en-US" altLang="en-US">
              <a:latin typeface="Verdana" panose="020B0604030504040204" pitchFamily="34" charset="0"/>
            </a:endParaRPr>
          </a:p>
        </p:txBody>
      </p:sp>
      <p:sp>
        <p:nvSpPr>
          <p:cNvPr id="123907" name="Rectangle 1"/>
          <p:cNvSpPr>
            <a:spLocks noGrp="1" noRot="1" noChangeAspect="1" noChangeArrowheads="1" noTextEdit="1"/>
          </p:cNvSpPr>
          <p:nvPr>
            <p:ph type="sldImg"/>
          </p:nvPr>
        </p:nvSpPr>
        <p:spPr>
          <a:solidFill>
            <a:srgbClr val="FFFFFF"/>
          </a:solidFill>
          <a:ln/>
        </p:spPr>
      </p:sp>
      <p:sp>
        <p:nvSpPr>
          <p:cNvPr id="12390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83929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B8FB1FA-9371-49DC-8A1C-01450FAD50BD}" type="slidenum">
              <a:rPr lang="en-US" altLang="en-US">
                <a:latin typeface="Verdana" panose="020B0604030504040204" pitchFamily="34" charset="0"/>
              </a:rPr>
              <a:pPr>
                <a:spcBef>
                  <a:spcPct val="0"/>
                </a:spcBef>
              </a:pPr>
              <a:t>49</a:t>
            </a:fld>
            <a:endParaRPr lang="en-US" altLang="en-US">
              <a:latin typeface="Verdana" panose="020B0604030504040204" pitchFamily="34" charset="0"/>
            </a:endParaRPr>
          </a:p>
        </p:txBody>
      </p:sp>
      <p:sp>
        <p:nvSpPr>
          <p:cNvPr id="125955" name="Rectangle 1"/>
          <p:cNvSpPr>
            <a:spLocks noGrp="1" noRot="1" noChangeAspect="1" noChangeArrowheads="1" noTextEdit="1"/>
          </p:cNvSpPr>
          <p:nvPr>
            <p:ph type="sldImg"/>
          </p:nvPr>
        </p:nvSpPr>
        <p:spPr>
          <a:solidFill>
            <a:srgbClr val="FFFFFF"/>
          </a:solidFill>
          <a:ln/>
        </p:spPr>
      </p:sp>
      <p:sp>
        <p:nvSpPr>
          <p:cNvPr id="12595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07298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C29778E-C9CF-48B9-87B0-87915319DB4B}" type="slidenum">
              <a:rPr lang="en-US" altLang="en-US">
                <a:latin typeface="Verdana" panose="020B0604030504040204" pitchFamily="34" charset="0"/>
              </a:rPr>
              <a:pPr>
                <a:spcBef>
                  <a:spcPct val="0"/>
                </a:spcBef>
              </a:pPr>
              <a:t>50</a:t>
            </a:fld>
            <a:endParaRPr lang="en-US" altLang="en-US">
              <a:latin typeface="Verdana" panose="020B0604030504040204" pitchFamily="34" charset="0"/>
            </a:endParaRPr>
          </a:p>
        </p:txBody>
      </p:sp>
      <p:sp>
        <p:nvSpPr>
          <p:cNvPr id="128003" name="Rectangle 1"/>
          <p:cNvSpPr>
            <a:spLocks noGrp="1" noRot="1" noChangeAspect="1" noChangeArrowheads="1" noTextEdit="1"/>
          </p:cNvSpPr>
          <p:nvPr>
            <p:ph type="sldImg"/>
          </p:nvPr>
        </p:nvSpPr>
        <p:spPr>
          <a:solidFill>
            <a:srgbClr val="FFFFFF"/>
          </a:solidFill>
          <a:ln/>
        </p:spPr>
      </p:sp>
      <p:sp>
        <p:nvSpPr>
          <p:cNvPr id="12800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38895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7D4BE59-9122-4A1C-8C82-E7C3080989BC}" type="slidenum">
              <a:rPr lang="en-US" altLang="en-US">
                <a:latin typeface="Verdana" panose="020B0604030504040204" pitchFamily="34" charset="0"/>
              </a:rPr>
              <a:pPr>
                <a:spcBef>
                  <a:spcPct val="0"/>
                </a:spcBef>
              </a:pPr>
              <a:t>51</a:t>
            </a:fld>
            <a:endParaRPr lang="en-US" altLang="en-US">
              <a:latin typeface="Verdana" panose="020B0604030504040204" pitchFamily="34" charset="0"/>
            </a:endParaRPr>
          </a:p>
        </p:txBody>
      </p:sp>
      <p:sp>
        <p:nvSpPr>
          <p:cNvPr id="130051" name="Rectangle 1"/>
          <p:cNvSpPr>
            <a:spLocks noGrp="1" noRot="1" noChangeAspect="1" noChangeArrowheads="1" noTextEdit="1"/>
          </p:cNvSpPr>
          <p:nvPr>
            <p:ph type="sldImg"/>
          </p:nvPr>
        </p:nvSpPr>
        <p:spPr>
          <a:solidFill>
            <a:srgbClr val="FFFFFF"/>
          </a:solidFill>
          <a:ln/>
        </p:spPr>
      </p:sp>
      <p:sp>
        <p:nvSpPr>
          <p:cNvPr id="13005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91775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B4C15DD-3275-43BB-8390-AE04923C5445}" type="slidenum">
              <a:rPr lang="en-US" altLang="en-US">
                <a:latin typeface="Verdana" panose="020B0604030504040204" pitchFamily="34" charset="0"/>
              </a:rPr>
              <a:pPr>
                <a:spcBef>
                  <a:spcPct val="0"/>
                </a:spcBef>
              </a:pPr>
              <a:t>52</a:t>
            </a:fld>
            <a:endParaRPr lang="en-US" altLang="en-US">
              <a:latin typeface="Verdana" panose="020B0604030504040204" pitchFamily="34" charset="0"/>
            </a:endParaRPr>
          </a:p>
        </p:txBody>
      </p:sp>
      <p:sp>
        <p:nvSpPr>
          <p:cNvPr id="132099" name="Rectangle 1"/>
          <p:cNvSpPr>
            <a:spLocks noGrp="1" noRot="1" noChangeAspect="1" noChangeArrowheads="1" noTextEdit="1"/>
          </p:cNvSpPr>
          <p:nvPr>
            <p:ph type="sldImg"/>
          </p:nvPr>
        </p:nvSpPr>
        <p:spPr>
          <a:solidFill>
            <a:srgbClr val="FFFFFF"/>
          </a:solidFill>
          <a:ln/>
        </p:spPr>
      </p:sp>
      <p:sp>
        <p:nvSpPr>
          <p:cNvPr id="13210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0365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0852958-6BFD-4188-9307-512E9B24D6DB}" type="slidenum">
              <a:rPr lang="en-US" altLang="en-US">
                <a:latin typeface="Verdana" panose="020B0604030504040204" pitchFamily="34" charset="0"/>
              </a:rPr>
              <a:pPr>
                <a:spcBef>
                  <a:spcPct val="0"/>
                </a:spcBef>
              </a:pPr>
              <a:t>53</a:t>
            </a:fld>
            <a:endParaRPr lang="en-US" altLang="en-US">
              <a:latin typeface="Verdana" panose="020B0604030504040204" pitchFamily="34" charset="0"/>
            </a:endParaRPr>
          </a:p>
        </p:txBody>
      </p:sp>
      <p:sp>
        <p:nvSpPr>
          <p:cNvPr id="134147" name="Rectangle 1"/>
          <p:cNvSpPr>
            <a:spLocks noGrp="1" noRot="1" noChangeAspect="1" noChangeArrowheads="1" noTextEdit="1"/>
          </p:cNvSpPr>
          <p:nvPr>
            <p:ph type="sldImg"/>
          </p:nvPr>
        </p:nvSpPr>
        <p:spPr>
          <a:solidFill>
            <a:srgbClr val="FFFFFF"/>
          </a:solidFill>
          <a:ln/>
        </p:spPr>
      </p:sp>
      <p:sp>
        <p:nvSpPr>
          <p:cNvPr id="13414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53273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2BE9A4B-FCB1-4902-9B08-796BC24CCC5B}" type="slidenum">
              <a:rPr lang="en-US" altLang="en-US">
                <a:latin typeface="Verdana" panose="020B0604030504040204" pitchFamily="34" charset="0"/>
              </a:rPr>
              <a:pPr>
                <a:spcBef>
                  <a:spcPct val="0"/>
                </a:spcBef>
              </a:pPr>
              <a:t>54</a:t>
            </a:fld>
            <a:endParaRPr lang="en-US" altLang="en-US">
              <a:latin typeface="Verdana" panose="020B0604030504040204" pitchFamily="34" charset="0"/>
            </a:endParaRPr>
          </a:p>
        </p:txBody>
      </p:sp>
      <p:sp>
        <p:nvSpPr>
          <p:cNvPr id="136195" name="Rectangle 1"/>
          <p:cNvSpPr>
            <a:spLocks noGrp="1" noRot="1" noChangeAspect="1" noChangeArrowheads="1" noTextEdit="1"/>
          </p:cNvSpPr>
          <p:nvPr>
            <p:ph type="sldImg"/>
          </p:nvPr>
        </p:nvSpPr>
        <p:spPr>
          <a:solidFill>
            <a:srgbClr val="FFFFFF"/>
          </a:solidFill>
          <a:ln/>
        </p:spPr>
      </p:sp>
      <p:sp>
        <p:nvSpPr>
          <p:cNvPr id="13619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7249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5029201"/>
            <a:ext cx="7964488" cy="1362075"/>
          </a:xfrm>
          <a:prstGeom prst="rect">
            <a:avLst/>
          </a:prstGeom>
        </p:spPr>
        <p:txBody>
          <a:bodyPr anchor="b" anchorCtr="0"/>
          <a:lstStyle>
            <a:lvl1pPr algn="r">
              <a:defRPr sz="4000" b="0" i="1" cap="none" baseline="0"/>
            </a:lvl1pPr>
          </a:lstStyle>
          <a:p>
            <a:r>
              <a:rPr lang="en-US" smtClean="0"/>
              <a:t>Click to edit Master title style</a:t>
            </a:r>
            <a:endParaRPr lang="en-US" dirty="0"/>
          </a:p>
        </p:txBody>
      </p:sp>
    </p:spTree>
    <p:extLst>
      <p:ext uri="{BB962C8B-B14F-4D97-AF65-F5344CB8AC3E}">
        <p14:creationId xmlns:p14="http://schemas.microsoft.com/office/powerpoint/2010/main" val="418282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162925" cy="51911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447800"/>
            <a:ext cx="3978275" cy="381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2675" y="1447800"/>
            <a:ext cx="3979863" cy="381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2"/>
          <p:cNvSpPr>
            <a:spLocks noGrp="1" noChangeArrowheads="1"/>
          </p:cNvSpPr>
          <p:nvPr userDrawn="1">
            <p:ph type="sldNum" sz="quarter" idx="10"/>
          </p:nvPr>
        </p:nvSpPr>
        <p:spPr>
          <a:xfrm>
            <a:off x="5257800" y="61722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600" smtClean="0"/>
            </a:lvl1pPr>
          </a:lstStyle>
          <a:p>
            <a:pPr>
              <a:defRPr/>
            </a:pPr>
            <a:r>
              <a:rPr lang="en-US" altLang="en-US"/>
              <a:t>Slide </a:t>
            </a:r>
            <a:fld id="{DA6795F3-48EB-4148-97CE-8A8050144BF6}" type="slidenum">
              <a:rPr lang="en-US" altLang="en-US"/>
              <a:pPr>
                <a:defRPr/>
              </a:pPr>
              <a:t>‹#›</a:t>
            </a:fld>
            <a:r>
              <a:rPr lang="en-US" altLang="en-US"/>
              <a:t> of 00</a:t>
            </a:r>
          </a:p>
        </p:txBody>
      </p:sp>
    </p:spTree>
    <p:extLst>
      <p:ext uri="{BB962C8B-B14F-4D97-AF65-F5344CB8AC3E}">
        <p14:creationId xmlns:p14="http://schemas.microsoft.com/office/powerpoint/2010/main" val="96754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162925" cy="51911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47800"/>
            <a:ext cx="3978275" cy="3810000"/>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92675" y="1447800"/>
            <a:ext cx="3979863" cy="3810000"/>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2"/>
          <p:cNvSpPr>
            <a:spLocks noGrp="1" noChangeArrowheads="1"/>
          </p:cNvSpPr>
          <p:nvPr userDrawn="1">
            <p:ph type="sldNum" sz="quarter" idx="10"/>
          </p:nvPr>
        </p:nvSpPr>
        <p:spPr>
          <a:xfrm>
            <a:off x="5257800" y="61722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600" smtClean="0"/>
            </a:lvl1pPr>
          </a:lstStyle>
          <a:p>
            <a:pPr>
              <a:defRPr/>
            </a:pPr>
            <a:r>
              <a:rPr lang="en-US" altLang="en-US"/>
              <a:t>Slide </a:t>
            </a:r>
            <a:fld id="{AA1C0890-F511-4F8C-90DB-09F171ED8FD5}" type="slidenum">
              <a:rPr lang="en-US" altLang="en-US"/>
              <a:pPr>
                <a:defRPr/>
              </a:pPr>
              <a:t>‹#›</a:t>
            </a:fld>
            <a:r>
              <a:rPr lang="en-US" altLang="en-US"/>
              <a:t> of 00</a:t>
            </a:r>
          </a:p>
        </p:txBody>
      </p:sp>
    </p:spTree>
    <p:extLst>
      <p:ext uri="{BB962C8B-B14F-4D97-AF65-F5344CB8AC3E}">
        <p14:creationId xmlns:p14="http://schemas.microsoft.com/office/powerpoint/2010/main" val="799541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1676400"/>
            <a:ext cx="7924800" cy="4190999"/>
          </a:xfrm>
          <a:prstGeom prst="rect">
            <a:avLst/>
          </a:prstGeom>
        </p:spPr>
        <p:txBody>
          <a:bodyPr/>
          <a:lstStyle>
            <a:lvl1pPr marL="0" indent="0">
              <a:buNone/>
              <a:defRPr sz="3200">
                <a:solidFill>
                  <a:srgbClr val="CC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8" name="Title 1"/>
          <p:cNvSpPr>
            <a:spLocks noGrp="1"/>
          </p:cNvSpPr>
          <p:nvPr>
            <p:ph type="title"/>
          </p:nvPr>
        </p:nvSpPr>
        <p:spPr>
          <a:xfrm>
            <a:off x="1828800" y="0"/>
            <a:ext cx="6934200" cy="1295400"/>
          </a:xfrm>
          <a:prstGeom prst="rect">
            <a:avLst/>
          </a:prstGeom>
        </p:spPr>
        <p:txBody>
          <a:bodyPr anchor="ctr" anchorCtr="0"/>
          <a:lstStyle>
            <a:lvl1pPr>
              <a:defRPr baseline="0"/>
            </a:lvl1pPr>
          </a:lstStyle>
          <a:p>
            <a:r>
              <a:rPr lang="en-US" smtClean="0"/>
              <a:t>Click to edit Master title style</a:t>
            </a:r>
            <a:endParaRPr lang="en-US" dirty="0"/>
          </a:p>
        </p:txBody>
      </p:sp>
      <p:sp>
        <p:nvSpPr>
          <p:cNvPr id="9" name="Text Placeholder 3"/>
          <p:cNvSpPr>
            <a:spLocks noGrp="1"/>
          </p:cNvSpPr>
          <p:nvPr>
            <p:ph type="body" sz="half" idx="10"/>
          </p:nvPr>
        </p:nvSpPr>
        <p:spPr>
          <a:xfrm>
            <a:off x="685800" y="6019800"/>
            <a:ext cx="7924800" cy="762000"/>
          </a:xfrm>
          <a:prstGeom prst="rect">
            <a:avLst/>
          </a:prstGeom>
        </p:spPr>
        <p:txBody>
          <a:bodyPr/>
          <a:lstStyle>
            <a:lvl1pPr marL="0" indent="0" algn="l">
              <a:buNone/>
              <a:defRPr sz="1400">
                <a:solidFill>
                  <a:srgbClr val="CC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1"/>
          </p:nvPr>
        </p:nvSpPr>
        <p:spPr/>
        <p:txBody>
          <a:bodyPr/>
          <a:lstStyle>
            <a:lvl1pPr>
              <a:defRPr/>
            </a:lvl1pPr>
          </a:lstStyle>
          <a:p>
            <a:pPr>
              <a:defRPr/>
            </a:pPr>
            <a:fld id="{BBF5BEBD-B508-4A5C-A4D8-42819FB5346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19452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934200" y="6492875"/>
            <a:ext cx="2133600" cy="365125"/>
          </a:xfrm>
        </p:spPr>
        <p:txBody>
          <a:bodyPr/>
          <a:lstStyle>
            <a:lvl1pPr fontAlgn="auto">
              <a:spcBef>
                <a:spcPts val="0"/>
              </a:spcBef>
              <a:spcAft>
                <a:spcPts val="0"/>
              </a:spcAft>
              <a:defRPr sz="1800">
                <a:solidFill>
                  <a:prstClr val="black"/>
                </a:solidFill>
                <a:latin typeface="Times New Roman"/>
                <a:ea typeface="+mn-ea"/>
              </a:defRPr>
            </a:lvl1pPr>
          </a:lstStyle>
          <a:p>
            <a:pPr>
              <a:defRPr/>
            </a:pPr>
            <a:fld id="{C1E506A1-F0EC-4576-9751-B653BA2901D2}" type="slidenum">
              <a:rPr lang="en-US"/>
              <a:pPr>
                <a:defRPr/>
              </a:pPr>
              <a:t>‹#›</a:t>
            </a:fld>
            <a:endParaRPr lang="en-US" dirty="0"/>
          </a:p>
        </p:txBody>
      </p:sp>
    </p:spTree>
    <p:extLst>
      <p:ext uri="{BB962C8B-B14F-4D97-AF65-F5344CB8AC3E}">
        <p14:creationId xmlns:p14="http://schemas.microsoft.com/office/powerpoint/2010/main" val="23126907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1676400"/>
            <a:ext cx="7924800" cy="4190999"/>
          </a:xfrm>
          <a:prstGeom prst="rect">
            <a:avLst/>
          </a:prstGeom>
        </p:spPr>
        <p:txBody>
          <a:bodyPr/>
          <a:lstStyle>
            <a:lvl1pPr marL="0" indent="0">
              <a:buNone/>
              <a:defRPr sz="3200">
                <a:solidFill>
                  <a:srgbClr val="CC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8" name="Title 1"/>
          <p:cNvSpPr>
            <a:spLocks noGrp="1"/>
          </p:cNvSpPr>
          <p:nvPr>
            <p:ph type="title"/>
          </p:nvPr>
        </p:nvSpPr>
        <p:spPr>
          <a:xfrm>
            <a:off x="1828800" y="0"/>
            <a:ext cx="6934200" cy="1295400"/>
          </a:xfrm>
          <a:prstGeom prst="rect">
            <a:avLst/>
          </a:prstGeom>
        </p:spPr>
        <p:txBody>
          <a:bodyPr anchor="ctr" anchorCtr="0"/>
          <a:lstStyle>
            <a:lvl1pPr>
              <a:defRPr baseline="0"/>
            </a:lvl1pPr>
          </a:lstStyle>
          <a:p>
            <a:r>
              <a:rPr lang="en-US" smtClean="0"/>
              <a:t>Click to edit Master title style</a:t>
            </a:r>
            <a:endParaRPr lang="en-US" dirty="0"/>
          </a:p>
        </p:txBody>
      </p:sp>
      <p:sp>
        <p:nvSpPr>
          <p:cNvPr id="9" name="Text Placeholder 3"/>
          <p:cNvSpPr>
            <a:spLocks noGrp="1"/>
          </p:cNvSpPr>
          <p:nvPr>
            <p:ph type="body" sz="half" idx="10"/>
          </p:nvPr>
        </p:nvSpPr>
        <p:spPr>
          <a:xfrm>
            <a:off x="685800" y="6019800"/>
            <a:ext cx="7924800" cy="762000"/>
          </a:xfrm>
          <a:prstGeom prst="rect">
            <a:avLst/>
          </a:prstGeom>
        </p:spPr>
        <p:txBody>
          <a:bodyPr/>
          <a:lstStyle>
            <a:lvl1pPr marL="0" indent="0" algn="l">
              <a:buNone/>
              <a:defRPr sz="1400">
                <a:solidFill>
                  <a:srgbClr val="CC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1"/>
          </p:nvPr>
        </p:nvSpPr>
        <p:spPr/>
        <p:txBody>
          <a:bodyPr/>
          <a:lstStyle>
            <a:lvl1pPr>
              <a:defRPr/>
            </a:lvl1pPr>
          </a:lstStyle>
          <a:p>
            <a:pPr>
              <a:defRPr/>
            </a:pPr>
            <a:fld id="{BBF5BEBD-B508-4A5C-A4D8-42819FB5346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0354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934200" y="6492875"/>
            <a:ext cx="2133600" cy="365125"/>
          </a:xfrm>
        </p:spPr>
        <p:txBody>
          <a:bodyPr/>
          <a:lstStyle>
            <a:lvl1pPr fontAlgn="auto">
              <a:spcBef>
                <a:spcPts val="0"/>
              </a:spcBef>
              <a:spcAft>
                <a:spcPts val="0"/>
              </a:spcAft>
              <a:defRPr sz="1800">
                <a:solidFill>
                  <a:prstClr val="black"/>
                </a:solidFill>
                <a:latin typeface="Times New Roman"/>
                <a:ea typeface="+mn-ea"/>
              </a:defRPr>
            </a:lvl1pPr>
          </a:lstStyle>
          <a:p>
            <a:pPr>
              <a:defRPr/>
            </a:pPr>
            <a:fld id="{C1E506A1-F0EC-4576-9751-B653BA2901D2}" type="slidenum">
              <a:rPr lang="en-US"/>
              <a:pPr>
                <a:defRPr/>
              </a:pPr>
              <a:t>‹#›</a:t>
            </a:fld>
            <a:endParaRPr lang="en-US" dirty="0"/>
          </a:p>
        </p:txBody>
      </p:sp>
    </p:spTree>
    <p:extLst>
      <p:ext uri="{BB962C8B-B14F-4D97-AF65-F5344CB8AC3E}">
        <p14:creationId xmlns:p14="http://schemas.microsoft.com/office/powerpoint/2010/main" val="18663023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1676400"/>
            <a:ext cx="7924800" cy="4190999"/>
          </a:xfrm>
          <a:prstGeom prst="rect">
            <a:avLst/>
          </a:prstGeom>
        </p:spPr>
        <p:txBody>
          <a:bodyPr/>
          <a:lstStyle>
            <a:lvl1pPr marL="0" indent="0">
              <a:buNone/>
              <a:defRPr sz="3200">
                <a:solidFill>
                  <a:srgbClr val="CC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8" name="Title 1"/>
          <p:cNvSpPr>
            <a:spLocks noGrp="1"/>
          </p:cNvSpPr>
          <p:nvPr>
            <p:ph type="title"/>
          </p:nvPr>
        </p:nvSpPr>
        <p:spPr>
          <a:xfrm>
            <a:off x="1828800" y="0"/>
            <a:ext cx="6934200" cy="1295400"/>
          </a:xfrm>
          <a:prstGeom prst="rect">
            <a:avLst/>
          </a:prstGeom>
        </p:spPr>
        <p:txBody>
          <a:bodyPr anchor="ctr" anchorCtr="0"/>
          <a:lstStyle>
            <a:lvl1pPr>
              <a:defRPr baseline="0"/>
            </a:lvl1pPr>
          </a:lstStyle>
          <a:p>
            <a:r>
              <a:rPr lang="en-US" smtClean="0"/>
              <a:t>Click to edit Master title style</a:t>
            </a:r>
            <a:endParaRPr lang="en-US" dirty="0"/>
          </a:p>
        </p:txBody>
      </p:sp>
      <p:sp>
        <p:nvSpPr>
          <p:cNvPr id="9" name="Text Placeholder 3"/>
          <p:cNvSpPr>
            <a:spLocks noGrp="1"/>
          </p:cNvSpPr>
          <p:nvPr>
            <p:ph type="body" sz="half" idx="10"/>
          </p:nvPr>
        </p:nvSpPr>
        <p:spPr>
          <a:xfrm>
            <a:off x="685800" y="6019800"/>
            <a:ext cx="7924800" cy="762000"/>
          </a:xfrm>
          <a:prstGeom prst="rect">
            <a:avLst/>
          </a:prstGeom>
        </p:spPr>
        <p:txBody>
          <a:bodyPr/>
          <a:lstStyle>
            <a:lvl1pPr marL="0" indent="0" algn="l">
              <a:buNone/>
              <a:defRPr sz="1400">
                <a:solidFill>
                  <a:srgbClr val="CC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1"/>
          </p:nvPr>
        </p:nvSpPr>
        <p:spPr/>
        <p:txBody>
          <a:bodyPr/>
          <a:lstStyle>
            <a:lvl1pPr>
              <a:defRPr/>
            </a:lvl1pPr>
          </a:lstStyle>
          <a:p>
            <a:pPr>
              <a:defRPr/>
            </a:pPr>
            <a:fld id="{BBF5BEBD-B508-4A5C-A4D8-42819FB5346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93223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934200" y="6492875"/>
            <a:ext cx="2133600" cy="365125"/>
          </a:xfrm>
        </p:spPr>
        <p:txBody>
          <a:bodyPr/>
          <a:lstStyle>
            <a:lvl1pPr fontAlgn="auto">
              <a:spcBef>
                <a:spcPts val="0"/>
              </a:spcBef>
              <a:spcAft>
                <a:spcPts val="0"/>
              </a:spcAft>
              <a:defRPr sz="1800">
                <a:solidFill>
                  <a:prstClr val="black"/>
                </a:solidFill>
                <a:latin typeface="Times New Roman"/>
                <a:ea typeface="+mn-ea"/>
              </a:defRPr>
            </a:lvl1pPr>
          </a:lstStyle>
          <a:p>
            <a:pPr>
              <a:defRPr/>
            </a:pPr>
            <a:fld id="{C1E506A1-F0EC-4576-9751-B653BA2901D2}" type="slidenum">
              <a:rPr lang="en-US"/>
              <a:pPr>
                <a:defRPr/>
              </a:pPr>
              <a:t>‹#›</a:t>
            </a:fld>
            <a:endParaRPr lang="en-US" dirty="0"/>
          </a:p>
        </p:txBody>
      </p:sp>
    </p:spTree>
    <p:extLst>
      <p:ext uri="{BB962C8B-B14F-4D97-AF65-F5344CB8AC3E}">
        <p14:creationId xmlns:p14="http://schemas.microsoft.com/office/powerpoint/2010/main" val="20015576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295400"/>
          </a:xfrm>
          <a:prstGeom prst="rect">
            <a:avLst/>
          </a:prstGeom>
        </p:spPr>
        <p:txBody>
          <a:bodyPr anchor="ctr" anchorCtr="0"/>
          <a:lstStyle>
            <a:lvl1pPr>
              <a:defRPr baseline="0"/>
            </a:lvl1pPr>
          </a:lstStyle>
          <a:p>
            <a:r>
              <a:rPr lang="en-US" smtClean="0"/>
              <a:t>Click to edit Master title style</a:t>
            </a:r>
            <a:endParaRPr lang="en-US" dirty="0"/>
          </a:p>
        </p:txBody>
      </p:sp>
      <p:sp>
        <p:nvSpPr>
          <p:cNvPr id="7" name="Content Placeholder 2"/>
          <p:cNvSpPr>
            <a:spLocks noGrp="1"/>
          </p:cNvSpPr>
          <p:nvPr>
            <p:ph idx="1"/>
          </p:nvPr>
        </p:nvSpPr>
        <p:spPr>
          <a:xfrm>
            <a:off x="685800" y="1676400"/>
            <a:ext cx="7772400" cy="4953000"/>
          </a:xfrm>
          <a:prstGeom prst="rect">
            <a:avLst/>
          </a:prstGeom>
        </p:spPr>
        <p:txBody>
          <a:bodyPr/>
          <a:lstStyle>
            <a:lvl1pPr marL="0" indent="0">
              <a:buNone/>
              <a:defRPr sz="2200">
                <a:solidFill>
                  <a:srgbClr val="CC0000"/>
                </a:solidFill>
                <a:latin typeface="+mj-lt"/>
              </a:defRPr>
            </a:lvl1pPr>
            <a:lvl2pPr marL="1588" indent="0">
              <a:spcBef>
                <a:spcPts val="1000"/>
              </a:spcBef>
              <a:buNone/>
              <a:defRPr sz="2000">
                <a:latin typeface="+mn-lt"/>
              </a:defRPr>
            </a:lvl2pPr>
            <a:lvl3pPr marL="455613" indent="-228600">
              <a:defRPr sz="2000" i="1">
                <a:solidFill>
                  <a:srgbClr val="CC0000"/>
                </a:solidFill>
                <a:latin typeface="+mn-lt"/>
              </a:defRPr>
            </a:lvl3pPr>
            <a:lvl4pPr marL="687388" indent="-228600">
              <a:defRPr b="0" i="0">
                <a:latin typeface="+mn-lt"/>
              </a:defRPr>
            </a:lvl4pPr>
            <a:lvl5pPr marL="684213" indent="-228600">
              <a:buFont typeface="Arial"/>
              <a:buChar char="•"/>
              <a:defRPr sz="1800">
                <a:solidFill>
                  <a:srgbClr val="CC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a:defRPr/>
            </a:lvl1pPr>
          </a:lstStyle>
          <a:p>
            <a:pPr>
              <a:defRPr/>
            </a:pPr>
            <a:fld id="{ACDC9AC8-3B32-4001-9FCA-662B96E3967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601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934200" y="6492875"/>
            <a:ext cx="2133600" cy="365125"/>
          </a:xfrm>
        </p:spPr>
        <p:txBody>
          <a:bodyPr/>
          <a:lstStyle>
            <a:lvl1pPr fontAlgn="auto">
              <a:spcBef>
                <a:spcPts val="0"/>
              </a:spcBef>
              <a:spcAft>
                <a:spcPts val="0"/>
              </a:spcAft>
              <a:defRPr sz="1800">
                <a:solidFill>
                  <a:prstClr val="black"/>
                </a:solidFill>
                <a:latin typeface="Times New Roman"/>
                <a:ea typeface="+mn-ea"/>
              </a:defRPr>
            </a:lvl1pPr>
          </a:lstStyle>
          <a:p>
            <a:pPr>
              <a:defRPr/>
            </a:pPr>
            <a:fld id="{C1E506A1-F0EC-4576-9751-B653BA2901D2}" type="slidenum">
              <a:rPr lang="en-US"/>
              <a:pPr>
                <a:defRPr/>
              </a:pPr>
              <a:t>‹#›</a:t>
            </a:fld>
            <a:endParaRPr lang="en-US" dirty="0"/>
          </a:p>
        </p:txBody>
      </p:sp>
    </p:spTree>
    <p:extLst>
      <p:ext uri="{BB962C8B-B14F-4D97-AF65-F5344CB8AC3E}">
        <p14:creationId xmlns:p14="http://schemas.microsoft.com/office/powerpoint/2010/main" val="4494736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295400"/>
          </a:xfrm>
          <a:prstGeom prst="rect">
            <a:avLst/>
          </a:prstGeom>
        </p:spPr>
        <p:txBody>
          <a:bodyPr anchor="ctr" anchorCtr="0"/>
          <a:lstStyle>
            <a:lvl1pPr>
              <a:defRPr baseline="0"/>
            </a:lvl1pPr>
          </a:lstStyle>
          <a:p>
            <a:r>
              <a:rPr lang="en-US" smtClean="0"/>
              <a:t>Click to edit Master title style</a:t>
            </a:r>
            <a:endParaRPr lang="en-US" dirty="0"/>
          </a:p>
        </p:txBody>
      </p:sp>
      <p:sp>
        <p:nvSpPr>
          <p:cNvPr id="7" name="Content Placeholder 2"/>
          <p:cNvSpPr>
            <a:spLocks noGrp="1"/>
          </p:cNvSpPr>
          <p:nvPr>
            <p:ph idx="1"/>
          </p:nvPr>
        </p:nvSpPr>
        <p:spPr>
          <a:xfrm>
            <a:off x="685800" y="1644868"/>
            <a:ext cx="7772400" cy="4953000"/>
          </a:xfrm>
          <a:prstGeom prst="rect">
            <a:avLst/>
          </a:prstGeom>
        </p:spPr>
        <p:txBody>
          <a:bodyPr/>
          <a:lstStyle>
            <a:lvl1pPr marL="0" indent="0">
              <a:buNone/>
              <a:defRPr sz="2200">
                <a:solidFill>
                  <a:srgbClr val="CC0000"/>
                </a:solidFill>
                <a:latin typeface="+mj-lt"/>
              </a:defRPr>
            </a:lvl1pPr>
            <a:lvl2pPr marL="1588" indent="0">
              <a:spcBef>
                <a:spcPts val="1000"/>
              </a:spcBef>
              <a:buNone/>
              <a:defRPr sz="2000">
                <a:latin typeface="+mn-lt"/>
              </a:defRPr>
            </a:lvl2pPr>
            <a:lvl3pPr marL="455613" indent="-228600">
              <a:defRPr sz="2000" i="1">
                <a:solidFill>
                  <a:srgbClr val="CC0000"/>
                </a:solidFill>
                <a:latin typeface="+mn-lt"/>
              </a:defRPr>
            </a:lvl3pPr>
            <a:lvl4pPr marL="687388" indent="-228600">
              <a:defRPr b="0" i="0">
                <a:latin typeface="+mn-lt"/>
              </a:defRPr>
            </a:lvl4pPr>
            <a:lvl5pPr marL="684213" indent="-228600">
              <a:buFont typeface="Arial"/>
              <a:buChar char="•"/>
              <a:defRPr sz="1800">
                <a:solidFill>
                  <a:srgbClr val="CC0000"/>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542088" y="6489700"/>
            <a:ext cx="2133600" cy="365125"/>
          </a:xfrm>
          <a:prstGeom prst="rect">
            <a:avLst/>
          </a:prstGeom>
        </p:spPr>
        <p:txBody>
          <a:bodyPr/>
          <a:lstStyle>
            <a:lvl1pPr algn="r">
              <a:defRPr sz="1200"/>
            </a:lvl1pPr>
          </a:lstStyle>
          <a:p>
            <a:pPr>
              <a:defRPr/>
            </a:pPr>
            <a:fld id="{CE3ABFB7-1F52-4DCE-8628-4492ECF8DE56}" type="slidenum">
              <a:rPr lang="en-US">
                <a:solidFill>
                  <a:srgbClr val="000000"/>
                </a:solidFill>
                <a:latin typeface="Arial" pitchFamily="34" charset="0"/>
                <a:sym typeface="Arial" pitchFamily="34" charset="0"/>
              </a:rPr>
              <a:pPr>
                <a:defRPr/>
              </a:pPr>
              <a:t>‹#›</a:t>
            </a:fld>
            <a:endParaRPr lang="en-US" dirty="0">
              <a:solidFill>
                <a:srgbClr val="000000"/>
              </a:solidFill>
              <a:latin typeface="Arial" pitchFamily="34" charset="0"/>
              <a:sym typeface="Arial" pitchFamily="34" charset="0"/>
            </a:endParaRPr>
          </a:p>
        </p:txBody>
      </p:sp>
    </p:spTree>
    <p:extLst>
      <p:ext uri="{BB962C8B-B14F-4D97-AF65-F5344CB8AC3E}">
        <p14:creationId xmlns:p14="http://schemas.microsoft.com/office/powerpoint/2010/main" val="3931456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1676400"/>
            <a:ext cx="7924800" cy="4190999"/>
          </a:xfrm>
          <a:prstGeom prst="rect">
            <a:avLst/>
          </a:prstGeom>
        </p:spPr>
        <p:txBody>
          <a:bodyPr/>
          <a:lstStyle>
            <a:lvl1pPr marL="0" indent="0">
              <a:buNone/>
              <a:defRPr sz="3200">
                <a:solidFill>
                  <a:srgbClr val="CC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8" name="Title 1"/>
          <p:cNvSpPr>
            <a:spLocks noGrp="1"/>
          </p:cNvSpPr>
          <p:nvPr>
            <p:ph type="title"/>
          </p:nvPr>
        </p:nvSpPr>
        <p:spPr>
          <a:xfrm>
            <a:off x="1828800" y="0"/>
            <a:ext cx="6934200" cy="1295400"/>
          </a:xfrm>
          <a:prstGeom prst="rect">
            <a:avLst/>
          </a:prstGeom>
        </p:spPr>
        <p:txBody>
          <a:bodyPr anchor="ctr" anchorCtr="0"/>
          <a:lstStyle>
            <a:lvl1pPr>
              <a:defRPr baseline="0"/>
            </a:lvl1pPr>
          </a:lstStyle>
          <a:p>
            <a:r>
              <a:rPr lang="en-US" smtClean="0"/>
              <a:t>Click to edit Master title style</a:t>
            </a:r>
            <a:endParaRPr lang="en-US" dirty="0"/>
          </a:p>
        </p:txBody>
      </p:sp>
      <p:sp>
        <p:nvSpPr>
          <p:cNvPr id="9" name="Text Placeholder 3"/>
          <p:cNvSpPr>
            <a:spLocks noGrp="1"/>
          </p:cNvSpPr>
          <p:nvPr>
            <p:ph type="body" sz="half" idx="10"/>
          </p:nvPr>
        </p:nvSpPr>
        <p:spPr>
          <a:xfrm>
            <a:off x="685800" y="6019800"/>
            <a:ext cx="7924800" cy="762000"/>
          </a:xfrm>
          <a:prstGeom prst="rect">
            <a:avLst/>
          </a:prstGeom>
        </p:spPr>
        <p:txBody>
          <a:bodyPr/>
          <a:lstStyle>
            <a:lvl1pPr marL="0" indent="0" algn="l">
              <a:buNone/>
              <a:defRPr sz="1400">
                <a:solidFill>
                  <a:srgbClr val="CC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1"/>
          </p:nvPr>
        </p:nvSpPr>
        <p:spPr/>
        <p:txBody>
          <a:bodyPr/>
          <a:lstStyle>
            <a:lvl1pPr>
              <a:defRPr/>
            </a:lvl1pPr>
          </a:lstStyle>
          <a:p>
            <a:pPr>
              <a:defRPr/>
            </a:pPr>
            <a:fld id="{BBF5BEBD-B508-4A5C-A4D8-42819FB5346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43331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934200" y="6492875"/>
            <a:ext cx="2133600" cy="365125"/>
          </a:xfrm>
        </p:spPr>
        <p:txBody>
          <a:bodyPr/>
          <a:lstStyle>
            <a:lvl1pPr fontAlgn="auto">
              <a:spcBef>
                <a:spcPts val="0"/>
              </a:spcBef>
              <a:spcAft>
                <a:spcPts val="0"/>
              </a:spcAft>
              <a:defRPr sz="1800">
                <a:solidFill>
                  <a:prstClr val="black"/>
                </a:solidFill>
                <a:latin typeface="Times New Roman"/>
                <a:ea typeface="+mn-ea"/>
              </a:defRPr>
            </a:lvl1pPr>
          </a:lstStyle>
          <a:p>
            <a:pPr>
              <a:defRPr/>
            </a:pPr>
            <a:fld id="{C1E506A1-F0EC-4576-9751-B653BA2901D2}" type="slidenum">
              <a:rPr lang="en-US"/>
              <a:pPr>
                <a:defRPr/>
              </a:pPr>
              <a:t>‹#›</a:t>
            </a:fld>
            <a:endParaRPr lang="en-US" dirty="0"/>
          </a:p>
        </p:txBody>
      </p:sp>
    </p:spTree>
    <p:extLst>
      <p:ext uri="{BB962C8B-B14F-4D97-AF65-F5344CB8AC3E}">
        <p14:creationId xmlns:p14="http://schemas.microsoft.com/office/powerpoint/2010/main" val="63563712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295400"/>
          </a:xfrm>
          <a:prstGeom prst="rect">
            <a:avLst/>
          </a:prstGeom>
        </p:spPr>
        <p:txBody>
          <a:bodyPr anchor="ctr" anchorCtr="0"/>
          <a:lstStyle>
            <a:lvl1pPr>
              <a:defRPr baseline="0"/>
            </a:lvl1pPr>
          </a:lstStyle>
          <a:p>
            <a:r>
              <a:rPr lang="en-US" smtClean="0"/>
              <a:t>Click to edit Master title style</a:t>
            </a:r>
            <a:endParaRPr lang="en-US" dirty="0"/>
          </a:p>
        </p:txBody>
      </p:sp>
      <p:sp>
        <p:nvSpPr>
          <p:cNvPr id="7" name="Content Placeholder 2"/>
          <p:cNvSpPr>
            <a:spLocks noGrp="1"/>
          </p:cNvSpPr>
          <p:nvPr>
            <p:ph idx="1"/>
          </p:nvPr>
        </p:nvSpPr>
        <p:spPr>
          <a:xfrm>
            <a:off x="685800" y="1644868"/>
            <a:ext cx="7772400" cy="4953000"/>
          </a:xfrm>
          <a:prstGeom prst="rect">
            <a:avLst/>
          </a:prstGeom>
        </p:spPr>
        <p:txBody>
          <a:bodyPr/>
          <a:lstStyle>
            <a:lvl1pPr marL="0" indent="0">
              <a:buNone/>
              <a:defRPr sz="2200">
                <a:solidFill>
                  <a:srgbClr val="CC0000"/>
                </a:solidFill>
                <a:latin typeface="+mj-lt"/>
              </a:defRPr>
            </a:lvl1pPr>
            <a:lvl2pPr marL="1588" indent="0">
              <a:spcBef>
                <a:spcPts val="1000"/>
              </a:spcBef>
              <a:buNone/>
              <a:defRPr sz="2000">
                <a:latin typeface="+mn-lt"/>
              </a:defRPr>
            </a:lvl2pPr>
            <a:lvl3pPr marL="455613" indent="-228600">
              <a:defRPr sz="2000" i="1">
                <a:solidFill>
                  <a:srgbClr val="CC0000"/>
                </a:solidFill>
                <a:latin typeface="+mn-lt"/>
              </a:defRPr>
            </a:lvl3pPr>
            <a:lvl4pPr marL="687388" indent="-228600">
              <a:defRPr b="0" i="0">
                <a:latin typeface="+mn-lt"/>
              </a:defRPr>
            </a:lvl4pPr>
            <a:lvl5pPr marL="684213" indent="-228600">
              <a:buFont typeface="Arial"/>
              <a:buChar char="•"/>
              <a:defRPr sz="1800">
                <a:solidFill>
                  <a:srgbClr val="CC0000"/>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542088" y="6489700"/>
            <a:ext cx="2133600" cy="365125"/>
          </a:xfrm>
          <a:prstGeom prst="rect">
            <a:avLst/>
          </a:prstGeom>
        </p:spPr>
        <p:txBody>
          <a:bodyPr/>
          <a:lstStyle>
            <a:lvl1pPr algn="r">
              <a:defRPr sz="1200"/>
            </a:lvl1pPr>
          </a:lstStyle>
          <a:p>
            <a:pPr>
              <a:defRPr/>
            </a:pPr>
            <a:fld id="{CE3ABFB7-1F52-4DCE-8628-4492ECF8DE56}" type="slidenum">
              <a:rPr lang="en-US">
                <a:solidFill>
                  <a:srgbClr val="000000"/>
                </a:solidFill>
                <a:latin typeface="Arial" pitchFamily="34" charset="0"/>
                <a:sym typeface="Arial" pitchFamily="34" charset="0"/>
              </a:rPr>
              <a:pPr>
                <a:defRPr/>
              </a:pPr>
              <a:t>‹#›</a:t>
            </a:fld>
            <a:endParaRPr lang="en-US" dirty="0">
              <a:solidFill>
                <a:srgbClr val="000000"/>
              </a:solidFill>
              <a:latin typeface="Arial" pitchFamily="34" charset="0"/>
              <a:sym typeface="Arial" pitchFamily="34" charset="0"/>
            </a:endParaRPr>
          </a:p>
        </p:txBody>
      </p:sp>
    </p:spTree>
    <p:extLst>
      <p:ext uri="{BB962C8B-B14F-4D97-AF65-F5344CB8AC3E}">
        <p14:creationId xmlns:p14="http://schemas.microsoft.com/office/powerpoint/2010/main" val="2930001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1676408"/>
            <a:ext cx="7924800" cy="4190999"/>
          </a:xfrm>
          <a:prstGeom prst="rect">
            <a:avLst/>
          </a:prstGeom>
        </p:spPr>
        <p:txBody>
          <a:bodyPr/>
          <a:lstStyle>
            <a:lvl1pPr marL="0" indent="0">
              <a:buNone/>
              <a:defRPr sz="3200">
                <a:solidFill>
                  <a:srgbClr val="CC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8" name="Title 1"/>
          <p:cNvSpPr>
            <a:spLocks noGrp="1"/>
          </p:cNvSpPr>
          <p:nvPr>
            <p:ph type="title"/>
          </p:nvPr>
        </p:nvSpPr>
        <p:spPr>
          <a:xfrm>
            <a:off x="1828800" y="0"/>
            <a:ext cx="6934200" cy="1295400"/>
          </a:xfrm>
          <a:prstGeom prst="rect">
            <a:avLst/>
          </a:prstGeom>
        </p:spPr>
        <p:txBody>
          <a:bodyPr anchor="ctr" anchorCtr="0"/>
          <a:lstStyle>
            <a:lvl1pPr>
              <a:defRPr baseline="0"/>
            </a:lvl1pPr>
          </a:lstStyle>
          <a:p>
            <a:r>
              <a:rPr lang="en-US" smtClean="0"/>
              <a:t>Click to edit Master title style</a:t>
            </a:r>
            <a:endParaRPr lang="en-US" dirty="0"/>
          </a:p>
        </p:txBody>
      </p:sp>
      <p:sp>
        <p:nvSpPr>
          <p:cNvPr id="9" name="Text Placeholder 3"/>
          <p:cNvSpPr>
            <a:spLocks noGrp="1"/>
          </p:cNvSpPr>
          <p:nvPr>
            <p:ph type="body" sz="half" idx="10"/>
          </p:nvPr>
        </p:nvSpPr>
        <p:spPr>
          <a:xfrm>
            <a:off x="685800" y="6019800"/>
            <a:ext cx="7924800" cy="762000"/>
          </a:xfrm>
          <a:prstGeom prst="rect">
            <a:avLst/>
          </a:prstGeom>
        </p:spPr>
        <p:txBody>
          <a:bodyPr/>
          <a:lstStyle>
            <a:lvl1pPr marL="0" indent="0" algn="l">
              <a:buNone/>
              <a:defRPr sz="1400">
                <a:solidFill>
                  <a:srgbClr val="CC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1"/>
          </p:nvPr>
        </p:nvSpPr>
        <p:spPr>
          <a:xfrm>
            <a:off x="6600825" y="6569075"/>
            <a:ext cx="2133600" cy="365125"/>
          </a:xfrm>
          <a:prstGeom prst="rect">
            <a:avLst/>
          </a:prstGeom>
        </p:spPr>
        <p:txBody>
          <a:bodyPr/>
          <a:lstStyle>
            <a:lvl1pPr algn="r">
              <a:defRPr sz="1200"/>
            </a:lvl1pPr>
          </a:lstStyle>
          <a:p>
            <a:pPr>
              <a:defRPr/>
            </a:pPr>
            <a:fld id="{A8650E2D-1BF1-4F12-BD15-0247CDA604C0}" type="slidenum">
              <a:rPr lang="en-US">
                <a:solidFill>
                  <a:srgbClr val="000000"/>
                </a:solidFill>
                <a:latin typeface="Arial" pitchFamily="34" charset="0"/>
                <a:sym typeface="Arial" pitchFamily="34" charset="0"/>
              </a:rPr>
              <a:pPr>
                <a:defRPr/>
              </a:pPr>
              <a:t>‹#›</a:t>
            </a:fld>
            <a:endParaRPr lang="en-US" dirty="0">
              <a:solidFill>
                <a:srgbClr val="000000"/>
              </a:solidFill>
              <a:latin typeface="Arial" pitchFamily="34" charset="0"/>
              <a:sym typeface="Arial" pitchFamily="34" charset="0"/>
            </a:endParaRPr>
          </a:p>
        </p:txBody>
      </p:sp>
    </p:spTree>
    <p:extLst>
      <p:ext uri="{BB962C8B-B14F-4D97-AF65-F5344CB8AC3E}">
        <p14:creationId xmlns:p14="http://schemas.microsoft.com/office/powerpoint/2010/main" val="141865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1676408"/>
            <a:ext cx="7924800" cy="4190999"/>
          </a:xfrm>
          <a:prstGeom prst="rect">
            <a:avLst/>
          </a:prstGeom>
        </p:spPr>
        <p:txBody>
          <a:bodyPr/>
          <a:lstStyle>
            <a:lvl1pPr marL="0" indent="0">
              <a:buNone/>
              <a:defRPr sz="3200">
                <a:solidFill>
                  <a:srgbClr val="CC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8" name="Title 1"/>
          <p:cNvSpPr>
            <a:spLocks noGrp="1"/>
          </p:cNvSpPr>
          <p:nvPr>
            <p:ph type="title"/>
          </p:nvPr>
        </p:nvSpPr>
        <p:spPr>
          <a:xfrm>
            <a:off x="1828800" y="0"/>
            <a:ext cx="6934200" cy="1295400"/>
          </a:xfrm>
          <a:prstGeom prst="rect">
            <a:avLst/>
          </a:prstGeom>
        </p:spPr>
        <p:txBody>
          <a:bodyPr anchor="ctr" anchorCtr="0"/>
          <a:lstStyle>
            <a:lvl1pPr>
              <a:defRPr baseline="0"/>
            </a:lvl1pPr>
          </a:lstStyle>
          <a:p>
            <a:r>
              <a:rPr lang="en-US" smtClean="0"/>
              <a:t>Click to edit Master title style</a:t>
            </a:r>
            <a:endParaRPr lang="en-US" dirty="0"/>
          </a:p>
        </p:txBody>
      </p:sp>
      <p:sp>
        <p:nvSpPr>
          <p:cNvPr id="9" name="Text Placeholder 3"/>
          <p:cNvSpPr>
            <a:spLocks noGrp="1"/>
          </p:cNvSpPr>
          <p:nvPr>
            <p:ph type="body" sz="half" idx="10"/>
          </p:nvPr>
        </p:nvSpPr>
        <p:spPr>
          <a:xfrm>
            <a:off x="685800" y="6019800"/>
            <a:ext cx="7924800" cy="762000"/>
          </a:xfrm>
          <a:prstGeom prst="rect">
            <a:avLst/>
          </a:prstGeom>
        </p:spPr>
        <p:txBody>
          <a:bodyPr/>
          <a:lstStyle>
            <a:lvl1pPr marL="0" indent="0" algn="l">
              <a:buNone/>
              <a:defRPr sz="1400">
                <a:solidFill>
                  <a:srgbClr val="CC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1"/>
          </p:nvPr>
        </p:nvSpPr>
        <p:spPr>
          <a:xfrm>
            <a:off x="6600825" y="6569075"/>
            <a:ext cx="2133600" cy="365125"/>
          </a:xfrm>
          <a:prstGeom prst="rect">
            <a:avLst/>
          </a:prstGeom>
        </p:spPr>
        <p:txBody>
          <a:bodyPr/>
          <a:lstStyle>
            <a:lvl1pPr algn="r">
              <a:defRPr sz="1200"/>
            </a:lvl1pPr>
          </a:lstStyle>
          <a:p>
            <a:pPr>
              <a:defRPr/>
            </a:pPr>
            <a:fld id="{A8650E2D-1BF1-4F12-BD15-0247CDA604C0}" type="slidenum">
              <a:rPr lang="en-US">
                <a:solidFill>
                  <a:srgbClr val="000000"/>
                </a:solidFill>
                <a:latin typeface="Arial" pitchFamily="34" charset="0"/>
                <a:sym typeface="Arial" pitchFamily="34" charset="0"/>
              </a:rPr>
              <a:pPr>
                <a:defRPr/>
              </a:pPr>
              <a:t>‹#›</a:t>
            </a:fld>
            <a:endParaRPr lang="en-US" dirty="0">
              <a:solidFill>
                <a:srgbClr val="000000"/>
              </a:solidFill>
              <a:latin typeface="Arial" pitchFamily="34" charset="0"/>
              <a:sym typeface="Arial" pitchFamily="34" charset="0"/>
            </a:endParaRPr>
          </a:p>
        </p:txBody>
      </p:sp>
    </p:spTree>
    <p:extLst>
      <p:ext uri="{BB962C8B-B14F-4D97-AF65-F5344CB8AC3E}">
        <p14:creationId xmlns:p14="http://schemas.microsoft.com/office/powerpoint/2010/main" val="261155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295400"/>
          </a:xfrm>
          <a:prstGeom prst="rect">
            <a:avLst/>
          </a:prstGeom>
        </p:spPr>
        <p:txBody>
          <a:bodyPr anchor="ctr" anchorCtr="0"/>
          <a:lstStyle>
            <a:lvl1pPr>
              <a:defRPr baseline="0"/>
            </a:lvl1pPr>
          </a:lstStyle>
          <a:p>
            <a:r>
              <a:rPr lang="en-US" smtClean="0"/>
              <a:t>Click to edit Master title style</a:t>
            </a:r>
            <a:endParaRPr lang="en-US" dirty="0"/>
          </a:p>
        </p:txBody>
      </p:sp>
      <p:sp>
        <p:nvSpPr>
          <p:cNvPr id="7" name="Content Placeholder 2"/>
          <p:cNvSpPr>
            <a:spLocks noGrp="1"/>
          </p:cNvSpPr>
          <p:nvPr>
            <p:ph idx="1"/>
          </p:nvPr>
        </p:nvSpPr>
        <p:spPr>
          <a:xfrm>
            <a:off x="685800" y="1644868"/>
            <a:ext cx="7772400" cy="4953000"/>
          </a:xfrm>
          <a:prstGeom prst="rect">
            <a:avLst/>
          </a:prstGeom>
        </p:spPr>
        <p:txBody>
          <a:bodyPr/>
          <a:lstStyle>
            <a:lvl1pPr marL="0" indent="0">
              <a:buNone/>
              <a:defRPr sz="2200">
                <a:solidFill>
                  <a:srgbClr val="CC0000"/>
                </a:solidFill>
                <a:latin typeface="+mj-lt"/>
              </a:defRPr>
            </a:lvl1pPr>
            <a:lvl2pPr marL="1588" indent="0">
              <a:spcBef>
                <a:spcPts val="1000"/>
              </a:spcBef>
              <a:buNone/>
              <a:defRPr sz="2000">
                <a:latin typeface="+mn-lt"/>
              </a:defRPr>
            </a:lvl2pPr>
            <a:lvl3pPr marL="455613" indent="-228600">
              <a:defRPr sz="2000" i="1">
                <a:solidFill>
                  <a:srgbClr val="CC0000"/>
                </a:solidFill>
                <a:latin typeface="+mn-lt"/>
              </a:defRPr>
            </a:lvl3pPr>
            <a:lvl4pPr marL="687388" indent="-228600">
              <a:defRPr b="0" i="0">
                <a:latin typeface="+mn-lt"/>
              </a:defRPr>
            </a:lvl4pPr>
            <a:lvl5pPr marL="684213" indent="-228600">
              <a:buFont typeface="Arial"/>
              <a:buChar char="•"/>
              <a:defRPr sz="1800">
                <a:solidFill>
                  <a:srgbClr val="CC0000"/>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542088" y="6489700"/>
            <a:ext cx="2133600" cy="365125"/>
          </a:xfrm>
          <a:prstGeom prst="rect">
            <a:avLst/>
          </a:prstGeom>
        </p:spPr>
        <p:txBody>
          <a:bodyPr/>
          <a:lstStyle>
            <a:lvl1pPr algn="r">
              <a:defRPr sz="1200"/>
            </a:lvl1pPr>
          </a:lstStyle>
          <a:p>
            <a:pPr>
              <a:defRPr/>
            </a:pPr>
            <a:fld id="{CE3ABFB7-1F52-4DCE-8628-4492ECF8DE56}" type="slidenum">
              <a:rPr lang="en-US">
                <a:solidFill>
                  <a:srgbClr val="000000"/>
                </a:solidFill>
                <a:latin typeface="Arial" pitchFamily="34" charset="0"/>
                <a:sym typeface="Arial" pitchFamily="34" charset="0"/>
              </a:rPr>
              <a:pPr>
                <a:defRPr/>
              </a:pPr>
              <a:t>‹#›</a:t>
            </a:fld>
            <a:endParaRPr lang="en-US" dirty="0">
              <a:solidFill>
                <a:srgbClr val="000000"/>
              </a:solidFill>
              <a:latin typeface="Arial" pitchFamily="34" charset="0"/>
              <a:sym typeface="Arial" pitchFamily="34" charset="0"/>
            </a:endParaRPr>
          </a:p>
        </p:txBody>
      </p:sp>
    </p:spTree>
    <p:extLst>
      <p:ext uri="{BB962C8B-B14F-4D97-AF65-F5344CB8AC3E}">
        <p14:creationId xmlns:p14="http://schemas.microsoft.com/office/powerpoint/2010/main" val="195059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1676408"/>
            <a:ext cx="7924800" cy="4190999"/>
          </a:xfrm>
          <a:prstGeom prst="rect">
            <a:avLst/>
          </a:prstGeom>
        </p:spPr>
        <p:txBody>
          <a:bodyPr/>
          <a:lstStyle>
            <a:lvl1pPr marL="0" indent="0">
              <a:buNone/>
              <a:defRPr sz="3200">
                <a:solidFill>
                  <a:srgbClr val="CC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8" name="Title 1"/>
          <p:cNvSpPr>
            <a:spLocks noGrp="1"/>
          </p:cNvSpPr>
          <p:nvPr>
            <p:ph type="title"/>
          </p:nvPr>
        </p:nvSpPr>
        <p:spPr>
          <a:xfrm>
            <a:off x="1828800" y="0"/>
            <a:ext cx="6934200" cy="1295400"/>
          </a:xfrm>
          <a:prstGeom prst="rect">
            <a:avLst/>
          </a:prstGeom>
        </p:spPr>
        <p:txBody>
          <a:bodyPr anchor="ctr" anchorCtr="0"/>
          <a:lstStyle>
            <a:lvl1pPr>
              <a:defRPr baseline="0"/>
            </a:lvl1pPr>
          </a:lstStyle>
          <a:p>
            <a:r>
              <a:rPr lang="en-US" smtClean="0"/>
              <a:t>Click to edit Master title style</a:t>
            </a:r>
            <a:endParaRPr lang="en-US" dirty="0"/>
          </a:p>
        </p:txBody>
      </p:sp>
      <p:sp>
        <p:nvSpPr>
          <p:cNvPr id="9" name="Text Placeholder 3"/>
          <p:cNvSpPr>
            <a:spLocks noGrp="1"/>
          </p:cNvSpPr>
          <p:nvPr>
            <p:ph type="body" sz="half" idx="10"/>
          </p:nvPr>
        </p:nvSpPr>
        <p:spPr>
          <a:xfrm>
            <a:off x="685800" y="6019800"/>
            <a:ext cx="7924800" cy="762000"/>
          </a:xfrm>
          <a:prstGeom prst="rect">
            <a:avLst/>
          </a:prstGeom>
        </p:spPr>
        <p:txBody>
          <a:bodyPr/>
          <a:lstStyle>
            <a:lvl1pPr marL="0" indent="0" algn="l">
              <a:buNone/>
              <a:defRPr sz="1400">
                <a:solidFill>
                  <a:srgbClr val="CC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1"/>
          </p:nvPr>
        </p:nvSpPr>
        <p:spPr>
          <a:xfrm>
            <a:off x="6600825" y="6569075"/>
            <a:ext cx="2133600" cy="365125"/>
          </a:xfrm>
          <a:prstGeom prst="rect">
            <a:avLst/>
          </a:prstGeom>
        </p:spPr>
        <p:txBody>
          <a:bodyPr/>
          <a:lstStyle>
            <a:lvl1pPr algn="r">
              <a:defRPr sz="1200"/>
            </a:lvl1pPr>
          </a:lstStyle>
          <a:p>
            <a:pPr>
              <a:defRPr/>
            </a:pPr>
            <a:fld id="{A8650E2D-1BF1-4F12-BD15-0247CDA604C0}" type="slidenum">
              <a:rPr lang="en-US">
                <a:solidFill>
                  <a:srgbClr val="000000"/>
                </a:solidFill>
                <a:latin typeface="Arial" pitchFamily="34" charset="0"/>
                <a:sym typeface="Arial" pitchFamily="34" charset="0"/>
              </a:rPr>
              <a:pPr>
                <a:defRPr/>
              </a:pPr>
              <a:t>‹#›</a:t>
            </a:fld>
            <a:endParaRPr lang="en-US" dirty="0">
              <a:solidFill>
                <a:srgbClr val="000000"/>
              </a:solidFill>
              <a:latin typeface="Arial" pitchFamily="34" charset="0"/>
              <a:sym typeface="Arial" pitchFamily="34" charset="0"/>
            </a:endParaRPr>
          </a:p>
        </p:txBody>
      </p:sp>
    </p:spTree>
    <p:extLst>
      <p:ext uri="{BB962C8B-B14F-4D97-AF65-F5344CB8AC3E}">
        <p14:creationId xmlns:p14="http://schemas.microsoft.com/office/powerpoint/2010/main" val="287400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295400"/>
          </a:xfrm>
          <a:prstGeom prst="rect">
            <a:avLst/>
          </a:prstGeom>
        </p:spPr>
        <p:txBody>
          <a:bodyPr anchor="ctr" anchorCtr="0"/>
          <a:lstStyle>
            <a:lvl1pPr>
              <a:defRPr baseline="0"/>
            </a:lvl1pPr>
          </a:lstStyle>
          <a:p>
            <a:r>
              <a:rPr lang="en-US" smtClean="0"/>
              <a:t>Click to edit Master title style</a:t>
            </a:r>
            <a:endParaRPr lang="en-US" dirty="0"/>
          </a:p>
        </p:txBody>
      </p:sp>
      <p:sp>
        <p:nvSpPr>
          <p:cNvPr id="7" name="Content Placeholder 2"/>
          <p:cNvSpPr>
            <a:spLocks noGrp="1"/>
          </p:cNvSpPr>
          <p:nvPr>
            <p:ph idx="1"/>
          </p:nvPr>
        </p:nvSpPr>
        <p:spPr>
          <a:xfrm>
            <a:off x="685800" y="1644868"/>
            <a:ext cx="7772400" cy="4953000"/>
          </a:xfrm>
          <a:prstGeom prst="rect">
            <a:avLst/>
          </a:prstGeom>
        </p:spPr>
        <p:txBody>
          <a:bodyPr/>
          <a:lstStyle>
            <a:lvl1pPr marL="0" indent="0">
              <a:buNone/>
              <a:defRPr sz="2200">
                <a:solidFill>
                  <a:srgbClr val="CC0000"/>
                </a:solidFill>
                <a:latin typeface="+mj-lt"/>
              </a:defRPr>
            </a:lvl1pPr>
            <a:lvl2pPr marL="1588" indent="0">
              <a:spcBef>
                <a:spcPts val="1000"/>
              </a:spcBef>
              <a:buNone/>
              <a:defRPr sz="2000">
                <a:latin typeface="+mn-lt"/>
              </a:defRPr>
            </a:lvl2pPr>
            <a:lvl3pPr marL="455613" indent="-228600">
              <a:defRPr sz="2000" i="1">
                <a:solidFill>
                  <a:srgbClr val="CC0000"/>
                </a:solidFill>
                <a:latin typeface="+mn-lt"/>
              </a:defRPr>
            </a:lvl3pPr>
            <a:lvl4pPr marL="687388" indent="-228600">
              <a:defRPr b="0" i="0">
                <a:latin typeface="+mn-lt"/>
              </a:defRPr>
            </a:lvl4pPr>
            <a:lvl5pPr marL="684213" indent="-228600">
              <a:buFont typeface="Arial"/>
              <a:buChar char="•"/>
              <a:defRPr sz="1800">
                <a:solidFill>
                  <a:srgbClr val="CC0000"/>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542088" y="6489700"/>
            <a:ext cx="2133600" cy="365125"/>
          </a:xfrm>
          <a:prstGeom prst="rect">
            <a:avLst/>
          </a:prstGeom>
        </p:spPr>
        <p:txBody>
          <a:bodyPr/>
          <a:lstStyle>
            <a:lvl1pPr algn="r">
              <a:defRPr sz="1200"/>
            </a:lvl1pPr>
          </a:lstStyle>
          <a:p>
            <a:pPr>
              <a:defRPr/>
            </a:pPr>
            <a:fld id="{CE3ABFB7-1F52-4DCE-8628-4492ECF8DE56}" type="slidenum">
              <a:rPr lang="en-US">
                <a:solidFill>
                  <a:srgbClr val="000000"/>
                </a:solidFill>
                <a:latin typeface="Arial" pitchFamily="34" charset="0"/>
                <a:sym typeface="Arial" pitchFamily="34" charset="0"/>
              </a:rPr>
              <a:pPr>
                <a:defRPr/>
              </a:pPr>
              <a:t>‹#›</a:t>
            </a:fld>
            <a:endParaRPr lang="en-US" dirty="0">
              <a:solidFill>
                <a:srgbClr val="000000"/>
              </a:solidFill>
              <a:latin typeface="Arial" pitchFamily="34" charset="0"/>
              <a:sym typeface="Arial" pitchFamily="34" charset="0"/>
            </a:endParaRPr>
          </a:p>
        </p:txBody>
      </p:sp>
    </p:spTree>
    <p:extLst>
      <p:ext uri="{BB962C8B-B14F-4D97-AF65-F5344CB8AC3E}">
        <p14:creationId xmlns:p14="http://schemas.microsoft.com/office/powerpoint/2010/main" val="156434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85800" y="1676408"/>
            <a:ext cx="7924800" cy="4190999"/>
          </a:xfrm>
          <a:prstGeom prst="rect">
            <a:avLst/>
          </a:prstGeom>
        </p:spPr>
        <p:txBody>
          <a:bodyPr/>
          <a:lstStyle>
            <a:lvl1pPr marL="0" indent="0">
              <a:buNone/>
              <a:defRPr sz="3200">
                <a:solidFill>
                  <a:srgbClr val="CC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8" name="Title 1"/>
          <p:cNvSpPr>
            <a:spLocks noGrp="1"/>
          </p:cNvSpPr>
          <p:nvPr>
            <p:ph type="title"/>
          </p:nvPr>
        </p:nvSpPr>
        <p:spPr>
          <a:xfrm>
            <a:off x="1828800" y="0"/>
            <a:ext cx="6934200" cy="1295400"/>
          </a:xfrm>
          <a:prstGeom prst="rect">
            <a:avLst/>
          </a:prstGeom>
        </p:spPr>
        <p:txBody>
          <a:bodyPr anchor="ctr" anchorCtr="0"/>
          <a:lstStyle>
            <a:lvl1pPr>
              <a:defRPr baseline="0"/>
            </a:lvl1pPr>
          </a:lstStyle>
          <a:p>
            <a:r>
              <a:rPr lang="en-US" smtClean="0"/>
              <a:t>Click to edit Master title style</a:t>
            </a:r>
            <a:endParaRPr lang="en-US" dirty="0"/>
          </a:p>
        </p:txBody>
      </p:sp>
      <p:sp>
        <p:nvSpPr>
          <p:cNvPr id="9" name="Text Placeholder 3"/>
          <p:cNvSpPr>
            <a:spLocks noGrp="1"/>
          </p:cNvSpPr>
          <p:nvPr>
            <p:ph type="body" sz="half" idx="10"/>
          </p:nvPr>
        </p:nvSpPr>
        <p:spPr>
          <a:xfrm>
            <a:off x="685800" y="6019800"/>
            <a:ext cx="7924800" cy="762000"/>
          </a:xfrm>
          <a:prstGeom prst="rect">
            <a:avLst/>
          </a:prstGeom>
        </p:spPr>
        <p:txBody>
          <a:bodyPr/>
          <a:lstStyle>
            <a:lvl1pPr marL="0" indent="0" algn="l">
              <a:buNone/>
              <a:defRPr sz="1400">
                <a:solidFill>
                  <a:srgbClr val="CC0000"/>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1"/>
          </p:nvPr>
        </p:nvSpPr>
        <p:spPr>
          <a:xfrm>
            <a:off x="6600825" y="6569075"/>
            <a:ext cx="2133600" cy="365125"/>
          </a:xfrm>
          <a:prstGeom prst="rect">
            <a:avLst/>
          </a:prstGeom>
        </p:spPr>
        <p:txBody>
          <a:bodyPr/>
          <a:lstStyle>
            <a:lvl1pPr algn="r">
              <a:defRPr sz="1200"/>
            </a:lvl1pPr>
          </a:lstStyle>
          <a:p>
            <a:pPr>
              <a:defRPr/>
            </a:pPr>
            <a:fld id="{A8650E2D-1BF1-4F12-BD15-0247CDA604C0}" type="slidenum">
              <a:rPr lang="en-US">
                <a:solidFill>
                  <a:srgbClr val="000000"/>
                </a:solidFill>
                <a:latin typeface="Arial" pitchFamily="34" charset="0"/>
                <a:sym typeface="Arial" pitchFamily="34" charset="0"/>
              </a:rPr>
              <a:pPr>
                <a:defRPr/>
              </a:pPr>
              <a:t>‹#›</a:t>
            </a:fld>
            <a:endParaRPr lang="en-US" dirty="0">
              <a:solidFill>
                <a:srgbClr val="000000"/>
              </a:solidFill>
              <a:latin typeface="Arial" pitchFamily="34" charset="0"/>
              <a:sym typeface="Arial" pitchFamily="34" charset="0"/>
            </a:endParaRPr>
          </a:p>
        </p:txBody>
      </p:sp>
    </p:spTree>
    <p:extLst>
      <p:ext uri="{BB962C8B-B14F-4D97-AF65-F5344CB8AC3E}">
        <p14:creationId xmlns:p14="http://schemas.microsoft.com/office/powerpoint/2010/main" val="24378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162925" cy="519113"/>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447800"/>
            <a:ext cx="3978275" cy="3810000"/>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892675" y="1447800"/>
            <a:ext cx="3979863" cy="381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2"/>
          <p:cNvSpPr>
            <a:spLocks noGrp="1" noChangeArrowheads="1"/>
          </p:cNvSpPr>
          <p:nvPr userDrawn="1">
            <p:ph type="sldNum" sz="quarter" idx="10"/>
          </p:nvPr>
        </p:nvSpPr>
        <p:spPr>
          <a:xfrm>
            <a:off x="5257800" y="61722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600" smtClean="0"/>
            </a:lvl1pPr>
          </a:lstStyle>
          <a:p>
            <a:pPr>
              <a:defRPr/>
            </a:pPr>
            <a:r>
              <a:rPr lang="en-US" altLang="en-US"/>
              <a:t>Slide </a:t>
            </a:r>
            <a:fld id="{343C0A46-17DC-43ED-AE7B-D05F1032638C}" type="slidenum">
              <a:rPr lang="en-US" altLang="en-US"/>
              <a:pPr>
                <a:defRPr/>
              </a:pPr>
              <a:t>‹#›</a:t>
            </a:fld>
            <a:r>
              <a:rPr lang="en-US" altLang="en-US"/>
              <a:t> of 00</a:t>
            </a:r>
          </a:p>
        </p:txBody>
      </p:sp>
    </p:spTree>
    <p:extLst>
      <p:ext uri="{BB962C8B-B14F-4D97-AF65-F5344CB8AC3E}">
        <p14:creationId xmlns:p14="http://schemas.microsoft.com/office/powerpoint/2010/main" val="82408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162925" cy="519113"/>
          </a:xfrm>
          <a:prstGeom prst="rect">
            <a:avLst/>
          </a:prstGeom>
        </p:spPr>
        <p:txBody>
          <a:bodyPr/>
          <a:lstStyle/>
          <a:p>
            <a:r>
              <a:rPr lang="en-US" smtClean="0"/>
              <a:t>Click to edit Master title style</a:t>
            </a:r>
            <a:endParaRPr lang="en-US"/>
          </a:p>
        </p:txBody>
      </p:sp>
      <p:sp>
        <p:nvSpPr>
          <p:cNvPr id="3" name="Rectangle 72"/>
          <p:cNvSpPr>
            <a:spLocks noGrp="1" noChangeArrowheads="1"/>
          </p:cNvSpPr>
          <p:nvPr userDrawn="1">
            <p:ph type="sldNum" sz="quarter" idx="10"/>
          </p:nvPr>
        </p:nvSpPr>
        <p:spPr>
          <a:xfrm>
            <a:off x="5257800" y="61722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600" smtClean="0"/>
            </a:lvl1pPr>
          </a:lstStyle>
          <a:p>
            <a:pPr>
              <a:defRPr/>
            </a:pPr>
            <a:r>
              <a:rPr lang="en-US" altLang="en-US"/>
              <a:t>Slide </a:t>
            </a:r>
            <a:fld id="{4CCC5712-A49F-4DDE-8E4A-360A24834CBB}" type="slidenum">
              <a:rPr lang="en-US" altLang="en-US"/>
              <a:pPr>
                <a:defRPr/>
              </a:pPr>
              <a:t>‹#›</a:t>
            </a:fld>
            <a:r>
              <a:rPr lang="en-US" altLang="en-US"/>
              <a:t> of 00</a:t>
            </a:r>
          </a:p>
        </p:txBody>
      </p:sp>
    </p:spTree>
    <p:extLst>
      <p:ext uri="{BB962C8B-B14F-4D97-AF65-F5344CB8AC3E}">
        <p14:creationId xmlns:p14="http://schemas.microsoft.com/office/powerpoint/2010/main" val="3708545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UMM_Title2-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6383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93775"/>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457200" rtl="0" eaLnBrk="0" fontAlgn="base" hangingPunct="0">
        <a:spcBef>
          <a:spcPct val="0"/>
        </a:spcBef>
        <a:spcAft>
          <a:spcPct val="0"/>
        </a:spcAft>
        <a:defRPr sz="4400" i="1" kern="1200">
          <a:solidFill>
            <a:schemeClr val="tx1"/>
          </a:solidFill>
          <a:latin typeface="+mn-lt"/>
          <a:ea typeface="ＭＳ Ｐゴシック" charset="0"/>
          <a:cs typeface="Abadi MT Condensed Light"/>
        </a:defRPr>
      </a:lvl1pPr>
      <a:lvl2pPr algn="l" defTabSz="457200" rtl="0" eaLnBrk="0" fontAlgn="base" hangingPunct="0">
        <a:spcBef>
          <a:spcPct val="0"/>
        </a:spcBef>
        <a:spcAft>
          <a:spcPct val="0"/>
        </a:spcAft>
        <a:defRPr sz="4400" i="1">
          <a:solidFill>
            <a:schemeClr val="tx1"/>
          </a:solidFill>
          <a:latin typeface="Times New Roman" charset="0"/>
          <a:ea typeface="ＭＳ Ｐゴシック" charset="0"/>
          <a:cs typeface="Abadi MT Condensed Light"/>
        </a:defRPr>
      </a:lvl2pPr>
      <a:lvl3pPr algn="l" defTabSz="457200" rtl="0" eaLnBrk="0" fontAlgn="base" hangingPunct="0">
        <a:spcBef>
          <a:spcPct val="0"/>
        </a:spcBef>
        <a:spcAft>
          <a:spcPct val="0"/>
        </a:spcAft>
        <a:defRPr sz="4400" i="1">
          <a:solidFill>
            <a:schemeClr val="tx1"/>
          </a:solidFill>
          <a:latin typeface="Times New Roman" charset="0"/>
          <a:ea typeface="ＭＳ Ｐゴシック" charset="0"/>
          <a:cs typeface="Abadi MT Condensed Light"/>
        </a:defRPr>
      </a:lvl3pPr>
      <a:lvl4pPr algn="l" defTabSz="457200" rtl="0" eaLnBrk="0" fontAlgn="base" hangingPunct="0">
        <a:spcBef>
          <a:spcPct val="0"/>
        </a:spcBef>
        <a:spcAft>
          <a:spcPct val="0"/>
        </a:spcAft>
        <a:defRPr sz="4400" i="1">
          <a:solidFill>
            <a:schemeClr val="tx1"/>
          </a:solidFill>
          <a:latin typeface="Times New Roman" charset="0"/>
          <a:ea typeface="ＭＳ Ｐゴシック" charset="0"/>
          <a:cs typeface="Abadi MT Condensed Light"/>
        </a:defRPr>
      </a:lvl4pPr>
      <a:lvl5pPr algn="l" defTabSz="457200" rtl="0" eaLnBrk="0" fontAlgn="base" hangingPunct="0">
        <a:spcBef>
          <a:spcPct val="0"/>
        </a:spcBef>
        <a:spcAft>
          <a:spcPct val="0"/>
        </a:spcAft>
        <a:defRPr sz="4400" i="1">
          <a:solidFill>
            <a:schemeClr val="tx1"/>
          </a:solidFill>
          <a:latin typeface="Times New Roman" charset="0"/>
          <a:ea typeface="ＭＳ Ｐゴシック" charset="0"/>
          <a:cs typeface="Abadi MT Condensed Light"/>
        </a:defRPr>
      </a:lvl5pPr>
      <a:lvl6pPr marL="457200" algn="l" defTabSz="457200" rtl="0" fontAlgn="base">
        <a:spcBef>
          <a:spcPct val="0"/>
        </a:spcBef>
        <a:spcAft>
          <a:spcPct val="0"/>
        </a:spcAft>
        <a:defRPr sz="4400" i="1">
          <a:solidFill>
            <a:schemeClr val="tx1"/>
          </a:solidFill>
          <a:latin typeface="Times New Roman" charset="0"/>
          <a:ea typeface="ＭＳ Ｐゴシック" charset="0"/>
        </a:defRPr>
      </a:lvl6pPr>
      <a:lvl7pPr marL="914400" algn="l" defTabSz="457200" rtl="0" fontAlgn="base">
        <a:spcBef>
          <a:spcPct val="0"/>
        </a:spcBef>
        <a:spcAft>
          <a:spcPct val="0"/>
        </a:spcAft>
        <a:defRPr sz="4400" i="1">
          <a:solidFill>
            <a:schemeClr val="tx1"/>
          </a:solidFill>
          <a:latin typeface="Times New Roman" charset="0"/>
          <a:ea typeface="ＭＳ Ｐゴシック" charset="0"/>
        </a:defRPr>
      </a:lvl7pPr>
      <a:lvl8pPr marL="1371600" algn="l" defTabSz="457200" rtl="0" fontAlgn="base">
        <a:spcBef>
          <a:spcPct val="0"/>
        </a:spcBef>
        <a:spcAft>
          <a:spcPct val="0"/>
        </a:spcAft>
        <a:defRPr sz="4400" i="1">
          <a:solidFill>
            <a:schemeClr val="tx1"/>
          </a:solidFill>
          <a:latin typeface="Times New Roman" charset="0"/>
          <a:ea typeface="ＭＳ Ｐゴシック" charset="0"/>
        </a:defRPr>
      </a:lvl8pPr>
      <a:lvl9pPr marL="1828800" algn="l" defTabSz="457200" rtl="0" fontAlgn="base">
        <a:spcBef>
          <a:spcPct val="0"/>
        </a:spcBef>
        <a:spcAft>
          <a:spcPct val="0"/>
        </a:spcAft>
        <a:defRPr sz="4400" i="1">
          <a:solidFill>
            <a:schemeClr val="tx1"/>
          </a:solidFill>
          <a:latin typeface="Times New Roman"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295400"/>
          </a:xfrm>
          <a:prstGeom prst="rect">
            <a:avLst/>
          </a:prstGeom>
          <a:solidFill>
            <a:srgbClr val="FFCD00">
              <a:alpha val="10980"/>
            </a:srgbClr>
          </a:solidFill>
          <a:ln>
            <a:noFill/>
          </a:ln>
          <a:extLst/>
        </p:spPr>
        <p:txBody>
          <a:bodyPr wrap="none" anchor="ctr"/>
          <a:lstStyle>
            <a:lvl1pPr eaLnBrk="0" hangingPunct="0">
              <a:defRPr sz="2400">
                <a:solidFill>
                  <a:srgbClr val="000000"/>
                </a:solidFill>
                <a:latin typeface="Arial" pitchFamily="34" charset="0"/>
                <a:ea typeface="ヒラギノ角ゴ ProN W3" charset="-128"/>
                <a:sym typeface="Arial" pitchFamily="34" charset="0"/>
              </a:defRPr>
            </a:lvl1pPr>
            <a:lvl2pPr marL="742950" indent="-285750" eaLnBrk="0" hangingPunct="0">
              <a:defRPr sz="2400">
                <a:solidFill>
                  <a:srgbClr val="000000"/>
                </a:solidFill>
                <a:latin typeface="Arial" pitchFamily="34" charset="0"/>
                <a:ea typeface="ヒラギノ角ゴ ProN W3" charset="-128"/>
                <a:sym typeface="Arial" pitchFamily="34" charset="0"/>
              </a:defRPr>
            </a:lvl2pPr>
            <a:lvl3pPr marL="1143000" indent="-228600" eaLnBrk="0" hangingPunct="0">
              <a:defRPr sz="2400">
                <a:solidFill>
                  <a:srgbClr val="000000"/>
                </a:solidFill>
                <a:latin typeface="Arial" pitchFamily="34" charset="0"/>
                <a:ea typeface="ヒラギノ角ゴ ProN W3" charset="-128"/>
                <a:sym typeface="Arial" pitchFamily="34" charset="0"/>
              </a:defRPr>
            </a:lvl3pPr>
            <a:lvl4pPr marL="1600200" indent="-228600" eaLnBrk="0" hangingPunct="0">
              <a:defRPr sz="2400">
                <a:solidFill>
                  <a:srgbClr val="000000"/>
                </a:solidFill>
                <a:latin typeface="Arial" pitchFamily="34" charset="0"/>
                <a:ea typeface="ヒラギノ角ゴ ProN W3" charset="-128"/>
                <a:sym typeface="Arial" pitchFamily="34" charset="0"/>
              </a:defRPr>
            </a:lvl4pPr>
            <a:lvl5pPr marL="2057400" indent="-228600" eaLnBrk="0" hangingPunct="0">
              <a:defRPr sz="24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9pPr>
          </a:lstStyle>
          <a:p>
            <a:pPr algn="ctr" eaLnBrk="1" hangingPunct="1">
              <a:defRPr/>
            </a:pPr>
            <a:endParaRPr lang="en-US" altLang="en-US" dirty="0" smtClean="0"/>
          </a:p>
        </p:txBody>
      </p:sp>
      <p:sp>
        <p:nvSpPr>
          <p:cNvPr id="1027" name="Line 3"/>
          <p:cNvSpPr>
            <a:spLocks noChangeShapeType="1"/>
          </p:cNvSpPr>
          <p:nvPr/>
        </p:nvSpPr>
        <p:spPr bwMode="auto">
          <a:xfrm>
            <a:off x="0" y="1295400"/>
            <a:ext cx="9144000" cy="0"/>
          </a:xfrm>
          <a:prstGeom prst="line">
            <a:avLst/>
          </a:prstGeom>
          <a:noFill/>
          <a:ln w="22225">
            <a:solidFill>
              <a:srgbClr val="FFCD00"/>
            </a:solidFill>
            <a:round/>
            <a:headEnd/>
            <a:tailEnd/>
          </a:ln>
          <a:extLst>
            <a:ext uri="{909E8E84-426E-40DD-AFC4-6F175D3DCCD1}">
              <a14:hiddenFill xmlns:a14="http://schemas.microsoft.com/office/drawing/2010/main">
                <a:noFill/>
              </a14:hiddenFill>
            </a:ext>
          </a:extLst>
        </p:spPr>
        <p:txBody>
          <a:bodyPr wrap="none" anchor="ctr"/>
          <a:lstStyle/>
          <a:p>
            <a:endParaRPr lang="en-US" dirty="0" smtClean="0">
              <a:solidFill>
                <a:prstClr val="black"/>
              </a:solidFill>
              <a:latin typeface="Arial" pitchFamily="34" charset="0"/>
            </a:endParaRPr>
          </a:p>
        </p:txBody>
      </p:sp>
      <p:pic>
        <p:nvPicPr>
          <p:cNvPr id="1028" name="Picture 8" descr="UMM_Opt1-PPTb-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p:cNvSpPr>
          <p:nvPr>
            <p:ph type="sldNum" sz="quarter" idx="4"/>
          </p:nvPr>
        </p:nvSpPr>
        <p:spPr>
          <a:xfrm>
            <a:off x="7010400" y="6477000"/>
            <a:ext cx="2133600" cy="457200"/>
          </a:xfrm>
          <a:prstGeom prst="rect">
            <a:avLst/>
          </a:prstGeom>
        </p:spPr>
        <p:txBody>
          <a:bodyPr/>
          <a:lstStyle>
            <a:lvl1pPr algn="r">
              <a:defRPr sz="1400"/>
            </a:lvl1pPr>
          </a:lstStyle>
          <a:p>
            <a:pPr>
              <a:defRPr/>
            </a:pPr>
            <a:fld id="{58E8FA9A-F67D-4E2F-9A08-97BFB0B2A4EB}" type="slidenum">
              <a:rPr lang="en-US">
                <a:solidFill>
                  <a:prstClr val="black"/>
                </a:solidFill>
                <a:latin typeface="Arial" pitchFamily="34" charset="0"/>
              </a:rPr>
              <a:pPr>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val="3333050088"/>
      </p:ext>
    </p:extLst>
  </p:cSld>
  <p:clrMap bg1="lt1" tx1="dk1" bg2="lt2" tx2="dk2" accent1="accent1" accent2="accent2" accent3="accent3" accent4="accent4" accent5="accent5" accent6="accent6" hlink="hlink" folHlink="folHlink"/>
  <p:sldLayoutIdLst>
    <p:sldLayoutId id="2147483691" r:id="rId1"/>
    <p:sldLayoutId id="2147483693" r:id="rId2"/>
  </p:sldLayoutIdLst>
  <p:hf hdr="0" ftr="0" dt="0"/>
  <p:txStyles>
    <p:titleStyle>
      <a:lvl1pPr algn="r" defTabSz="457200" rtl="0" eaLnBrk="0" fontAlgn="base" hangingPunct="0">
        <a:spcBef>
          <a:spcPct val="0"/>
        </a:spcBef>
        <a:spcAft>
          <a:spcPct val="0"/>
        </a:spcAft>
        <a:defRPr sz="3000" i="1" kern="1200">
          <a:solidFill>
            <a:schemeClr val="tx1"/>
          </a:solidFill>
          <a:latin typeface="+mn-lt"/>
          <a:ea typeface="ＭＳ Ｐゴシック"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5pPr>
      <a:lvl6pPr marL="4572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295400"/>
          </a:xfrm>
          <a:prstGeom prst="rect">
            <a:avLst/>
          </a:prstGeom>
          <a:solidFill>
            <a:srgbClr val="FFCD00">
              <a:alpha val="10980"/>
            </a:srgbClr>
          </a:solidFill>
          <a:ln>
            <a:noFill/>
          </a:ln>
          <a:extLst/>
        </p:spPr>
        <p:txBody>
          <a:bodyPr wrap="none" anchor="ctr"/>
          <a:lstStyle>
            <a:lvl1pPr eaLnBrk="0" hangingPunct="0">
              <a:defRPr sz="2400">
                <a:solidFill>
                  <a:srgbClr val="000000"/>
                </a:solidFill>
                <a:latin typeface="Arial" pitchFamily="34" charset="0"/>
                <a:ea typeface="ヒラギノ角ゴ ProN W3" charset="-128"/>
                <a:sym typeface="Arial" pitchFamily="34" charset="0"/>
              </a:defRPr>
            </a:lvl1pPr>
            <a:lvl2pPr marL="742950" indent="-285750" eaLnBrk="0" hangingPunct="0">
              <a:defRPr sz="2400">
                <a:solidFill>
                  <a:srgbClr val="000000"/>
                </a:solidFill>
                <a:latin typeface="Arial" pitchFamily="34" charset="0"/>
                <a:ea typeface="ヒラギノ角ゴ ProN W3" charset="-128"/>
                <a:sym typeface="Arial" pitchFamily="34" charset="0"/>
              </a:defRPr>
            </a:lvl2pPr>
            <a:lvl3pPr marL="1143000" indent="-228600" eaLnBrk="0" hangingPunct="0">
              <a:defRPr sz="2400">
                <a:solidFill>
                  <a:srgbClr val="000000"/>
                </a:solidFill>
                <a:latin typeface="Arial" pitchFamily="34" charset="0"/>
                <a:ea typeface="ヒラギノ角ゴ ProN W3" charset="-128"/>
                <a:sym typeface="Arial" pitchFamily="34" charset="0"/>
              </a:defRPr>
            </a:lvl3pPr>
            <a:lvl4pPr marL="1600200" indent="-228600" eaLnBrk="0" hangingPunct="0">
              <a:defRPr sz="2400">
                <a:solidFill>
                  <a:srgbClr val="000000"/>
                </a:solidFill>
                <a:latin typeface="Arial" pitchFamily="34" charset="0"/>
                <a:ea typeface="ヒラギノ角ゴ ProN W3" charset="-128"/>
                <a:sym typeface="Arial" pitchFamily="34" charset="0"/>
              </a:defRPr>
            </a:lvl4pPr>
            <a:lvl5pPr marL="2057400" indent="-228600" eaLnBrk="0" hangingPunct="0">
              <a:defRPr sz="24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9pPr>
          </a:lstStyle>
          <a:p>
            <a:pPr algn="ctr" eaLnBrk="1" hangingPunct="1">
              <a:defRPr/>
            </a:pPr>
            <a:endParaRPr lang="en-US" altLang="en-US" dirty="0" smtClean="0"/>
          </a:p>
        </p:txBody>
      </p:sp>
      <p:sp>
        <p:nvSpPr>
          <p:cNvPr id="1027" name="Line 3"/>
          <p:cNvSpPr>
            <a:spLocks noChangeShapeType="1"/>
          </p:cNvSpPr>
          <p:nvPr/>
        </p:nvSpPr>
        <p:spPr bwMode="auto">
          <a:xfrm>
            <a:off x="0" y="1295400"/>
            <a:ext cx="9144000" cy="0"/>
          </a:xfrm>
          <a:prstGeom prst="line">
            <a:avLst/>
          </a:prstGeom>
          <a:noFill/>
          <a:ln w="22225">
            <a:solidFill>
              <a:srgbClr val="FFCD00"/>
            </a:solidFill>
            <a:round/>
            <a:headEnd/>
            <a:tailEnd/>
          </a:ln>
          <a:extLst>
            <a:ext uri="{909E8E84-426E-40DD-AFC4-6F175D3DCCD1}">
              <a14:hiddenFill xmlns:a14="http://schemas.microsoft.com/office/drawing/2010/main">
                <a:noFill/>
              </a14:hiddenFill>
            </a:ext>
          </a:extLst>
        </p:spPr>
        <p:txBody>
          <a:bodyPr wrap="none" anchor="ctr"/>
          <a:lstStyle/>
          <a:p>
            <a:endParaRPr lang="en-US" dirty="0" smtClean="0">
              <a:solidFill>
                <a:prstClr val="black"/>
              </a:solidFill>
              <a:latin typeface="Arial" pitchFamily="34" charset="0"/>
            </a:endParaRPr>
          </a:p>
        </p:txBody>
      </p:sp>
      <p:pic>
        <p:nvPicPr>
          <p:cNvPr id="1028" name="Picture 8" descr="UMM_Opt1-PPTb-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p:cNvSpPr>
          <p:nvPr>
            <p:ph type="sldNum" sz="quarter" idx="4"/>
          </p:nvPr>
        </p:nvSpPr>
        <p:spPr>
          <a:xfrm>
            <a:off x="7010400" y="6477000"/>
            <a:ext cx="2133600" cy="457200"/>
          </a:xfrm>
          <a:prstGeom prst="rect">
            <a:avLst/>
          </a:prstGeom>
        </p:spPr>
        <p:txBody>
          <a:bodyPr/>
          <a:lstStyle>
            <a:lvl1pPr algn="r">
              <a:defRPr sz="1400"/>
            </a:lvl1pPr>
          </a:lstStyle>
          <a:p>
            <a:pPr>
              <a:defRPr/>
            </a:pPr>
            <a:fld id="{58E8FA9A-F67D-4E2F-9A08-97BFB0B2A4EB}" type="slidenum">
              <a:rPr lang="en-US">
                <a:solidFill>
                  <a:prstClr val="black"/>
                </a:solidFill>
                <a:latin typeface="Arial" pitchFamily="34" charset="0"/>
              </a:rPr>
              <a:pPr>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val="3291251092"/>
      </p:ext>
    </p:extLst>
  </p:cSld>
  <p:clrMap bg1="lt1" tx1="dk1" bg2="lt2" tx2="dk2" accent1="accent1" accent2="accent2" accent3="accent3" accent4="accent4" accent5="accent5" accent6="accent6" hlink="hlink" folHlink="folHlink"/>
  <p:sldLayoutIdLst>
    <p:sldLayoutId id="2147483696" r:id="rId1"/>
    <p:sldLayoutId id="2147483697" r:id="rId2"/>
  </p:sldLayoutIdLst>
  <p:hf hdr="0" ftr="0" dt="0"/>
  <p:txStyles>
    <p:titleStyle>
      <a:lvl1pPr algn="r" defTabSz="457200" rtl="0" eaLnBrk="0" fontAlgn="base" hangingPunct="0">
        <a:spcBef>
          <a:spcPct val="0"/>
        </a:spcBef>
        <a:spcAft>
          <a:spcPct val="0"/>
        </a:spcAft>
        <a:defRPr sz="3000" i="1" kern="1200">
          <a:solidFill>
            <a:schemeClr val="tx1"/>
          </a:solidFill>
          <a:latin typeface="+mn-lt"/>
          <a:ea typeface="ＭＳ Ｐゴシック"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5pPr>
      <a:lvl6pPr marL="4572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295400"/>
          </a:xfrm>
          <a:prstGeom prst="rect">
            <a:avLst/>
          </a:prstGeom>
          <a:solidFill>
            <a:srgbClr val="FFCD00">
              <a:alpha val="1098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sz="2400" dirty="0">
              <a:solidFill>
                <a:srgbClr val="000000"/>
              </a:solidFill>
              <a:latin typeface="Arial" pitchFamily="34" charset="0"/>
              <a:sym typeface="Arial" pitchFamily="34" charset="0"/>
            </a:endParaRPr>
          </a:p>
        </p:txBody>
      </p:sp>
      <p:sp>
        <p:nvSpPr>
          <p:cNvPr id="3075" name="Line 3"/>
          <p:cNvSpPr>
            <a:spLocks noChangeShapeType="1"/>
          </p:cNvSpPr>
          <p:nvPr/>
        </p:nvSpPr>
        <p:spPr bwMode="auto">
          <a:xfrm>
            <a:off x="0" y="1295400"/>
            <a:ext cx="9144000" cy="0"/>
          </a:xfrm>
          <a:prstGeom prst="line">
            <a:avLst/>
          </a:prstGeom>
          <a:noFill/>
          <a:ln w="22225">
            <a:solidFill>
              <a:srgbClr val="FFCD00"/>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solidFill>
                <a:srgbClr val="000000"/>
              </a:solidFill>
              <a:latin typeface="Arial" pitchFamily="34" charset="0"/>
              <a:sym typeface="Arial" pitchFamily="34" charset="0"/>
            </a:endParaRPr>
          </a:p>
        </p:txBody>
      </p:sp>
      <p:pic>
        <p:nvPicPr>
          <p:cNvPr id="3076" name="Picture 8" descr="UMM_Opt1-PPTb-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676203"/>
      </p:ext>
    </p:extLst>
  </p:cSld>
  <p:clrMap bg1="lt1" tx1="dk1" bg2="lt2" tx2="dk2" accent1="accent1" accent2="accent2" accent3="accent3" accent4="accent4" accent5="accent5" accent6="accent6" hlink="hlink" folHlink="folHlink"/>
  <p:sldLayoutIdLst>
    <p:sldLayoutId id="2147483700" r:id="rId1"/>
    <p:sldLayoutId id="2147483701" r:id="rId2"/>
  </p:sldLayoutIdLst>
  <p:hf hdr="0" ftr="0" dt="0"/>
  <p:txStyles>
    <p:titleStyle>
      <a:lvl1pPr algn="r" defTabSz="457200" rtl="0" eaLnBrk="0" fontAlgn="base" hangingPunct="0">
        <a:spcBef>
          <a:spcPct val="0"/>
        </a:spcBef>
        <a:spcAft>
          <a:spcPct val="0"/>
        </a:spcAft>
        <a:defRPr sz="3000" i="1" kern="1200">
          <a:solidFill>
            <a:schemeClr val="tx1"/>
          </a:solidFill>
          <a:latin typeface="+mn-lt"/>
          <a:ea typeface="ＭＳ Ｐゴシック" charset="0"/>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295400"/>
          </a:xfrm>
          <a:prstGeom prst="rect">
            <a:avLst/>
          </a:prstGeom>
          <a:solidFill>
            <a:srgbClr val="FFCD00">
              <a:alpha val="1098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sz="2400" dirty="0">
              <a:solidFill>
                <a:srgbClr val="000000"/>
              </a:solidFill>
              <a:latin typeface="Arial" pitchFamily="34" charset="0"/>
              <a:sym typeface="Arial" pitchFamily="34" charset="0"/>
            </a:endParaRPr>
          </a:p>
        </p:txBody>
      </p:sp>
      <p:sp>
        <p:nvSpPr>
          <p:cNvPr id="3075" name="Line 3"/>
          <p:cNvSpPr>
            <a:spLocks noChangeShapeType="1"/>
          </p:cNvSpPr>
          <p:nvPr/>
        </p:nvSpPr>
        <p:spPr bwMode="auto">
          <a:xfrm>
            <a:off x="0" y="1295400"/>
            <a:ext cx="9144000" cy="0"/>
          </a:xfrm>
          <a:prstGeom prst="line">
            <a:avLst/>
          </a:prstGeom>
          <a:noFill/>
          <a:ln w="22225">
            <a:solidFill>
              <a:srgbClr val="FFCD00"/>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solidFill>
                <a:srgbClr val="000000"/>
              </a:solidFill>
              <a:latin typeface="Arial" pitchFamily="34" charset="0"/>
              <a:sym typeface="Arial" pitchFamily="34" charset="0"/>
            </a:endParaRPr>
          </a:p>
        </p:txBody>
      </p:sp>
      <p:pic>
        <p:nvPicPr>
          <p:cNvPr id="3076" name="Picture 8" descr="UMM_Opt1-PPTb-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6130"/>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r" defTabSz="457200" rtl="0" eaLnBrk="0" fontAlgn="base" hangingPunct="0">
        <a:spcBef>
          <a:spcPct val="0"/>
        </a:spcBef>
        <a:spcAft>
          <a:spcPct val="0"/>
        </a:spcAft>
        <a:defRPr sz="3000" i="1" kern="1200">
          <a:solidFill>
            <a:schemeClr val="tx1"/>
          </a:solidFill>
          <a:latin typeface="+mn-lt"/>
          <a:ea typeface="ＭＳ Ｐゴシック" charset="0"/>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295400"/>
          </a:xfrm>
          <a:prstGeom prst="rect">
            <a:avLst/>
          </a:prstGeom>
          <a:solidFill>
            <a:srgbClr val="FFCD00">
              <a:alpha val="1098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sz="2400" dirty="0">
              <a:solidFill>
                <a:srgbClr val="000000"/>
              </a:solidFill>
              <a:latin typeface="Arial" pitchFamily="34" charset="0"/>
              <a:sym typeface="Arial" pitchFamily="34" charset="0"/>
            </a:endParaRPr>
          </a:p>
        </p:txBody>
      </p:sp>
      <p:sp>
        <p:nvSpPr>
          <p:cNvPr id="3075" name="Line 3"/>
          <p:cNvSpPr>
            <a:spLocks noChangeShapeType="1"/>
          </p:cNvSpPr>
          <p:nvPr/>
        </p:nvSpPr>
        <p:spPr bwMode="auto">
          <a:xfrm>
            <a:off x="0" y="1295400"/>
            <a:ext cx="9144000" cy="0"/>
          </a:xfrm>
          <a:prstGeom prst="line">
            <a:avLst/>
          </a:prstGeom>
          <a:noFill/>
          <a:ln w="22225">
            <a:solidFill>
              <a:srgbClr val="FFCD00"/>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solidFill>
                <a:srgbClr val="000000"/>
              </a:solidFill>
              <a:latin typeface="Arial" pitchFamily="34" charset="0"/>
              <a:sym typeface="Arial" pitchFamily="34" charset="0"/>
            </a:endParaRPr>
          </a:p>
        </p:txBody>
      </p:sp>
      <p:pic>
        <p:nvPicPr>
          <p:cNvPr id="3076" name="Picture 8" descr="UMM_Opt1-PPTb-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170861"/>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r" defTabSz="457200" rtl="0" eaLnBrk="0" fontAlgn="base" hangingPunct="0">
        <a:spcBef>
          <a:spcPct val="0"/>
        </a:spcBef>
        <a:spcAft>
          <a:spcPct val="0"/>
        </a:spcAft>
        <a:defRPr sz="3000" i="1" kern="1200">
          <a:solidFill>
            <a:schemeClr val="tx1"/>
          </a:solidFill>
          <a:latin typeface="+mn-lt"/>
          <a:ea typeface="ＭＳ Ｐゴシック" charset="0"/>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295400"/>
          </a:xfrm>
          <a:prstGeom prst="rect">
            <a:avLst/>
          </a:prstGeom>
          <a:solidFill>
            <a:srgbClr val="FFCD00">
              <a:alpha val="1098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sz="2400" dirty="0">
              <a:solidFill>
                <a:srgbClr val="000000"/>
              </a:solidFill>
              <a:latin typeface="Arial" pitchFamily="34" charset="0"/>
              <a:sym typeface="Arial" pitchFamily="34" charset="0"/>
            </a:endParaRPr>
          </a:p>
        </p:txBody>
      </p:sp>
      <p:sp>
        <p:nvSpPr>
          <p:cNvPr id="3075" name="Line 3"/>
          <p:cNvSpPr>
            <a:spLocks noChangeShapeType="1"/>
          </p:cNvSpPr>
          <p:nvPr/>
        </p:nvSpPr>
        <p:spPr bwMode="auto">
          <a:xfrm>
            <a:off x="0" y="1295400"/>
            <a:ext cx="9144000" cy="0"/>
          </a:xfrm>
          <a:prstGeom prst="line">
            <a:avLst/>
          </a:prstGeom>
          <a:noFill/>
          <a:ln w="22225">
            <a:solidFill>
              <a:srgbClr val="FFCD00"/>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solidFill>
                <a:srgbClr val="000000"/>
              </a:solidFill>
              <a:latin typeface="Arial" pitchFamily="34" charset="0"/>
              <a:sym typeface="Arial" pitchFamily="34" charset="0"/>
            </a:endParaRPr>
          </a:p>
        </p:txBody>
      </p:sp>
      <p:pic>
        <p:nvPicPr>
          <p:cNvPr id="3076" name="Picture 8" descr="UMM_Opt1-PPTb-0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96411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702" r:id="rId3"/>
    <p:sldLayoutId id="2147483703" r:id="rId4"/>
    <p:sldLayoutId id="2147483704" r:id="rId5"/>
    <p:sldLayoutId id="2147483705" r:id="rId6"/>
  </p:sldLayoutIdLst>
  <p:hf hdr="0" ftr="0" dt="0"/>
  <p:txStyles>
    <p:titleStyle>
      <a:lvl1pPr algn="r" defTabSz="457200" rtl="0" eaLnBrk="0" fontAlgn="base" hangingPunct="0">
        <a:spcBef>
          <a:spcPct val="0"/>
        </a:spcBef>
        <a:spcAft>
          <a:spcPct val="0"/>
        </a:spcAft>
        <a:defRPr sz="3000" i="1" kern="1200">
          <a:solidFill>
            <a:schemeClr val="tx1"/>
          </a:solidFill>
          <a:latin typeface="+mn-lt"/>
          <a:ea typeface="ＭＳ Ｐゴシック" charset="0"/>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295400"/>
          </a:xfrm>
          <a:prstGeom prst="rect">
            <a:avLst/>
          </a:prstGeom>
          <a:solidFill>
            <a:srgbClr val="FFCD00">
              <a:alpha val="10980"/>
            </a:srgbClr>
          </a:solidFill>
          <a:ln>
            <a:noFill/>
          </a:ln>
          <a:extLst/>
        </p:spPr>
        <p:txBody>
          <a:bodyPr wrap="none" anchor="ctr"/>
          <a:lstStyle>
            <a:lvl1pPr eaLnBrk="0" hangingPunct="0">
              <a:defRPr sz="2400">
                <a:solidFill>
                  <a:srgbClr val="000000"/>
                </a:solidFill>
                <a:latin typeface="Arial" pitchFamily="34" charset="0"/>
                <a:ea typeface="ヒラギノ角ゴ ProN W3" charset="-128"/>
                <a:sym typeface="Arial" pitchFamily="34" charset="0"/>
              </a:defRPr>
            </a:lvl1pPr>
            <a:lvl2pPr marL="742950" indent="-285750" eaLnBrk="0" hangingPunct="0">
              <a:defRPr sz="2400">
                <a:solidFill>
                  <a:srgbClr val="000000"/>
                </a:solidFill>
                <a:latin typeface="Arial" pitchFamily="34" charset="0"/>
                <a:ea typeface="ヒラギノ角ゴ ProN W3" charset="-128"/>
                <a:sym typeface="Arial" pitchFamily="34" charset="0"/>
              </a:defRPr>
            </a:lvl2pPr>
            <a:lvl3pPr marL="1143000" indent="-228600" eaLnBrk="0" hangingPunct="0">
              <a:defRPr sz="2400">
                <a:solidFill>
                  <a:srgbClr val="000000"/>
                </a:solidFill>
                <a:latin typeface="Arial" pitchFamily="34" charset="0"/>
                <a:ea typeface="ヒラギノ角ゴ ProN W3" charset="-128"/>
                <a:sym typeface="Arial" pitchFamily="34" charset="0"/>
              </a:defRPr>
            </a:lvl3pPr>
            <a:lvl4pPr marL="1600200" indent="-228600" eaLnBrk="0" hangingPunct="0">
              <a:defRPr sz="2400">
                <a:solidFill>
                  <a:srgbClr val="000000"/>
                </a:solidFill>
                <a:latin typeface="Arial" pitchFamily="34" charset="0"/>
                <a:ea typeface="ヒラギノ角ゴ ProN W3" charset="-128"/>
                <a:sym typeface="Arial" pitchFamily="34" charset="0"/>
              </a:defRPr>
            </a:lvl4pPr>
            <a:lvl5pPr marL="2057400" indent="-228600" eaLnBrk="0" hangingPunct="0">
              <a:defRPr sz="24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9pPr>
          </a:lstStyle>
          <a:p>
            <a:pPr algn="ctr" eaLnBrk="1" hangingPunct="1">
              <a:defRPr/>
            </a:pPr>
            <a:endParaRPr lang="en-US" altLang="en-US" dirty="0" smtClean="0"/>
          </a:p>
        </p:txBody>
      </p:sp>
      <p:sp>
        <p:nvSpPr>
          <p:cNvPr id="1027" name="Line 3"/>
          <p:cNvSpPr>
            <a:spLocks noChangeShapeType="1"/>
          </p:cNvSpPr>
          <p:nvPr/>
        </p:nvSpPr>
        <p:spPr bwMode="auto">
          <a:xfrm>
            <a:off x="0" y="1295400"/>
            <a:ext cx="9144000" cy="0"/>
          </a:xfrm>
          <a:prstGeom prst="line">
            <a:avLst/>
          </a:prstGeom>
          <a:noFill/>
          <a:ln w="22225">
            <a:solidFill>
              <a:srgbClr val="FFCD00"/>
            </a:solidFill>
            <a:round/>
            <a:headEnd/>
            <a:tailEnd/>
          </a:ln>
          <a:extLst>
            <a:ext uri="{909E8E84-426E-40DD-AFC4-6F175D3DCCD1}">
              <a14:hiddenFill xmlns:a14="http://schemas.microsoft.com/office/drawing/2010/main">
                <a:noFill/>
              </a14:hiddenFill>
            </a:ext>
          </a:extLst>
        </p:spPr>
        <p:txBody>
          <a:bodyPr wrap="none" anchor="ctr"/>
          <a:lstStyle/>
          <a:p>
            <a:endParaRPr lang="en-US" dirty="0" smtClean="0">
              <a:solidFill>
                <a:prstClr val="black"/>
              </a:solidFill>
              <a:latin typeface="Arial" pitchFamily="34" charset="0"/>
            </a:endParaRPr>
          </a:p>
        </p:txBody>
      </p:sp>
      <p:pic>
        <p:nvPicPr>
          <p:cNvPr id="1028" name="Picture 8" descr="UMM_Opt1-PPTb-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p:cNvSpPr>
          <p:nvPr>
            <p:ph type="sldNum" sz="quarter" idx="4"/>
          </p:nvPr>
        </p:nvSpPr>
        <p:spPr>
          <a:xfrm>
            <a:off x="7010400" y="6477000"/>
            <a:ext cx="2133600" cy="457200"/>
          </a:xfrm>
          <a:prstGeom prst="rect">
            <a:avLst/>
          </a:prstGeom>
        </p:spPr>
        <p:txBody>
          <a:bodyPr/>
          <a:lstStyle>
            <a:lvl1pPr algn="r">
              <a:defRPr sz="1400"/>
            </a:lvl1pPr>
          </a:lstStyle>
          <a:p>
            <a:pPr>
              <a:defRPr/>
            </a:pPr>
            <a:fld id="{58E8FA9A-F67D-4E2F-9A08-97BFB0B2A4EB}" type="slidenum">
              <a:rPr lang="en-US">
                <a:solidFill>
                  <a:prstClr val="black"/>
                </a:solidFill>
                <a:latin typeface="Arial" pitchFamily="34" charset="0"/>
              </a:rPr>
              <a:pPr>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val="1225963681"/>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r" defTabSz="457200" rtl="0" eaLnBrk="0" fontAlgn="base" hangingPunct="0">
        <a:spcBef>
          <a:spcPct val="0"/>
        </a:spcBef>
        <a:spcAft>
          <a:spcPct val="0"/>
        </a:spcAft>
        <a:defRPr sz="3000" i="1" kern="1200">
          <a:solidFill>
            <a:schemeClr val="tx1"/>
          </a:solidFill>
          <a:latin typeface="+mn-lt"/>
          <a:ea typeface="ＭＳ Ｐゴシック"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5pPr>
      <a:lvl6pPr marL="4572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295400"/>
          </a:xfrm>
          <a:prstGeom prst="rect">
            <a:avLst/>
          </a:prstGeom>
          <a:solidFill>
            <a:srgbClr val="FFCD00">
              <a:alpha val="10980"/>
            </a:srgbClr>
          </a:solidFill>
          <a:ln>
            <a:noFill/>
          </a:ln>
          <a:extLst/>
        </p:spPr>
        <p:txBody>
          <a:bodyPr wrap="none" anchor="ctr"/>
          <a:lstStyle>
            <a:lvl1pPr eaLnBrk="0" hangingPunct="0">
              <a:defRPr sz="2400">
                <a:solidFill>
                  <a:srgbClr val="000000"/>
                </a:solidFill>
                <a:latin typeface="Arial" pitchFamily="34" charset="0"/>
                <a:ea typeface="ヒラギノ角ゴ ProN W3" charset="-128"/>
                <a:sym typeface="Arial" pitchFamily="34" charset="0"/>
              </a:defRPr>
            </a:lvl1pPr>
            <a:lvl2pPr marL="742950" indent="-285750" eaLnBrk="0" hangingPunct="0">
              <a:defRPr sz="2400">
                <a:solidFill>
                  <a:srgbClr val="000000"/>
                </a:solidFill>
                <a:latin typeface="Arial" pitchFamily="34" charset="0"/>
                <a:ea typeface="ヒラギノ角ゴ ProN W3" charset="-128"/>
                <a:sym typeface="Arial" pitchFamily="34" charset="0"/>
              </a:defRPr>
            </a:lvl2pPr>
            <a:lvl3pPr marL="1143000" indent="-228600" eaLnBrk="0" hangingPunct="0">
              <a:defRPr sz="2400">
                <a:solidFill>
                  <a:srgbClr val="000000"/>
                </a:solidFill>
                <a:latin typeface="Arial" pitchFamily="34" charset="0"/>
                <a:ea typeface="ヒラギノ角ゴ ProN W3" charset="-128"/>
                <a:sym typeface="Arial" pitchFamily="34" charset="0"/>
              </a:defRPr>
            </a:lvl3pPr>
            <a:lvl4pPr marL="1600200" indent="-228600" eaLnBrk="0" hangingPunct="0">
              <a:defRPr sz="2400">
                <a:solidFill>
                  <a:srgbClr val="000000"/>
                </a:solidFill>
                <a:latin typeface="Arial" pitchFamily="34" charset="0"/>
                <a:ea typeface="ヒラギノ角ゴ ProN W3" charset="-128"/>
                <a:sym typeface="Arial" pitchFamily="34" charset="0"/>
              </a:defRPr>
            </a:lvl4pPr>
            <a:lvl5pPr marL="2057400" indent="-228600" eaLnBrk="0" hangingPunct="0">
              <a:defRPr sz="24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9pPr>
          </a:lstStyle>
          <a:p>
            <a:pPr algn="ctr" eaLnBrk="1" hangingPunct="1">
              <a:defRPr/>
            </a:pPr>
            <a:endParaRPr lang="en-US" altLang="en-US" dirty="0" smtClean="0"/>
          </a:p>
        </p:txBody>
      </p:sp>
      <p:sp>
        <p:nvSpPr>
          <p:cNvPr id="1027" name="Line 3"/>
          <p:cNvSpPr>
            <a:spLocks noChangeShapeType="1"/>
          </p:cNvSpPr>
          <p:nvPr/>
        </p:nvSpPr>
        <p:spPr bwMode="auto">
          <a:xfrm>
            <a:off x="0" y="1295400"/>
            <a:ext cx="9144000" cy="0"/>
          </a:xfrm>
          <a:prstGeom prst="line">
            <a:avLst/>
          </a:prstGeom>
          <a:noFill/>
          <a:ln w="22225">
            <a:solidFill>
              <a:srgbClr val="FFCD00"/>
            </a:solidFill>
            <a:round/>
            <a:headEnd/>
            <a:tailEnd/>
          </a:ln>
          <a:extLst>
            <a:ext uri="{909E8E84-426E-40DD-AFC4-6F175D3DCCD1}">
              <a14:hiddenFill xmlns:a14="http://schemas.microsoft.com/office/drawing/2010/main">
                <a:noFill/>
              </a14:hiddenFill>
            </a:ext>
          </a:extLst>
        </p:spPr>
        <p:txBody>
          <a:bodyPr wrap="none" anchor="ctr"/>
          <a:lstStyle/>
          <a:p>
            <a:endParaRPr lang="en-US" dirty="0" smtClean="0">
              <a:solidFill>
                <a:prstClr val="black"/>
              </a:solidFill>
              <a:latin typeface="Arial" pitchFamily="34" charset="0"/>
            </a:endParaRPr>
          </a:p>
        </p:txBody>
      </p:sp>
      <p:pic>
        <p:nvPicPr>
          <p:cNvPr id="1028" name="Picture 8" descr="UMM_Opt1-PPTb-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p:cNvSpPr>
          <p:nvPr>
            <p:ph type="sldNum" sz="quarter" idx="4"/>
          </p:nvPr>
        </p:nvSpPr>
        <p:spPr>
          <a:xfrm>
            <a:off x="7010400" y="6477000"/>
            <a:ext cx="2133600" cy="457200"/>
          </a:xfrm>
          <a:prstGeom prst="rect">
            <a:avLst/>
          </a:prstGeom>
        </p:spPr>
        <p:txBody>
          <a:bodyPr/>
          <a:lstStyle>
            <a:lvl1pPr algn="r">
              <a:defRPr sz="1400"/>
            </a:lvl1pPr>
          </a:lstStyle>
          <a:p>
            <a:pPr>
              <a:defRPr/>
            </a:pPr>
            <a:fld id="{58E8FA9A-F67D-4E2F-9A08-97BFB0B2A4EB}" type="slidenum">
              <a:rPr lang="en-US">
                <a:solidFill>
                  <a:prstClr val="black"/>
                </a:solidFill>
                <a:latin typeface="Arial" pitchFamily="34" charset="0"/>
              </a:rPr>
              <a:pPr>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val="73332558"/>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r" defTabSz="457200" rtl="0" eaLnBrk="0" fontAlgn="base" hangingPunct="0">
        <a:spcBef>
          <a:spcPct val="0"/>
        </a:spcBef>
        <a:spcAft>
          <a:spcPct val="0"/>
        </a:spcAft>
        <a:defRPr sz="3000" i="1" kern="1200">
          <a:solidFill>
            <a:schemeClr val="tx1"/>
          </a:solidFill>
          <a:latin typeface="+mn-lt"/>
          <a:ea typeface="ＭＳ Ｐゴシック"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5pPr>
      <a:lvl6pPr marL="4572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295400"/>
          </a:xfrm>
          <a:prstGeom prst="rect">
            <a:avLst/>
          </a:prstGeom>
          <a:solidFill>
            <a:srgbClr val="FFCD00">
              <a:alpha val="10980"/>
            </a:srgbClr>
          </a:solidFill>
          <a:ln>
            <a:noFill/>
          </a:ln>
          <a:extLst/>
        </p:spPr>
        <p:txBody>
          <a:bodyPr wrap="none" anchor="ctr"/>
          <a:lstStyle>
            <a:lvl1pPr eaLnBrk="0" hangingPunct="0">
              <a:defRPr sz="2400">
                <a:solidFill>
                  <a:srgbClr val="000000"/>
                </a:solidFill>
                <a:latin typeface="Arial" pitchFamily="34" charset="0"/>
                <a:ea typeface="ヒラギノ角ゴ ProN W3" charset="-128"/>
                <a:sym typeface="Arial" pitchFamily="34" charset="0"/>
              </a:defRPr>
            </a:lvl1pPr>
            <a:lvl2pPr marL="742950" indent="-285750" eaLnBrk="0" hangingPunct="0">
              <a:defRPr sz="2400">
                <a:solidFill>
                  <a:srgbClr val="000000"/>
                </a:solidFill>
                <a:latin typeface="Arial" pitchFamily="34" charset="0"/>
                <a:ea typeface="ヒラギノ角ゴ ProN W3" charset="-128"/>
                <a:sym typeface="Arial" pitchFamily="34" charset="0"/>
              </a:defRPr>
            </a:lvl2pPr>
            <a:lvl3pPr marL="1143000" indent="-228600" eaLnBrk="0" hangingPunct="0">
              <a:defRPr sz="2400">
                <a:solidFill>
                  <a:srgbClr val="000000"/>
                </a:solidFill>
                <a:latin typeface="Arial" pitchFamily="34" charset="0"/>
                <a:ea typeface="ヒラギノ角ゴ ProN W3" charset="-128"/>
                <a:sym typeface="Arial" pitchFamily="34" charset="0"/>
              </a:defRPr>
            </a:lvl3pPr>
            <a:lvl4pPr marL="1600200" indent="-228600" eaLnBrk="0" hangingPunct="0">
              <a:defRPr sz="2400">
                <a:solidFill>
                  <a:srgbClr val="000000"/>
                </a:solidFill>
                <a:latin typeface="Arial" pitchFamily="34" charset="0"/>
                <a:ea typeface="ヒラギノ角ゴ ProN W3" charset="-128"/>
                <a:sym typeface="Arial" pitchFamily="34" charset="0"/>
              </a:defRPr>
            </a:lvl4pPr>
            <a:lvl5pPr marL="2057400" indent="-228600" eaLnBrk="0" hangingPunct="0">
              <a:defRPr sz="24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9pPr>
          </a:lstStyle>
          <a:p>
            <a:pPr algn="ctr" eaLnBrk="1" hangingPunct="1">
              <a:defRPr/>
            </a:pPr>
            <a:endParaRPr lang="en-US" altLang="en-US" dirty="0" smtClean="0"/>
          </a:p>
        </p:txBody>
      </p:sp>
      <p:sp>
        <p:nvSpPr>
          <p:cNvPr id="1027" name="Line 3"/>
          <p:cNvSpPr>
            <a:spLocks noChangeShapeType="1"/>
          </p:cNvSpPr>
          <p:nvPr/>
        </p:nvSpPr>
        <p:spPr bwMode="auto">
          <a:xfrm>
            <a:off x="0" y="1295400"/>
            <a:ext cx="9144000" cy="0"/>
          </a:xfrm>
          <a:prstGeom prst="line">
            <a:avLst/>
          </a:prstGeom>
          <a:noFill/>
          <a:ln w="22225">
            <a:solidFill>
              <a:srgbClr val="FFCD00"/>
            </a:solidFill>
            <a:round/>
            <a:headEnd/>
            <a:tailEnd/>
          </a:ln>
          <a:extLst>
            <a:ext uri="{909E8E84-426E-40DD-AFC4-6F175D3DCCD1}">
              <a14:hiddenFill xmlns:a14="http://schemas.microsoft.com/office/drawing/2010/main">
                <a:noFill/>
              </a14:hiddenFill>
            </a:ext>
          </a:extLst>
        </p:spPr>
        <p:txBody>
          <a:bodyPr wrap="none" anchor="ctr"/>
          <a:lstStyle/>
          <a:p>
            <a:endParaRPr lang="en-US" dirty="0" smtClean="0">
              <a:solidFill>
                <a:prstClr val="black"/>
              </a:solidFill>
              <a:latin typeface="Arial" pitchFamily="34" charset="0"/>
            </a:endParaRPr>
          </a:p>
        </p:txBody>
      </p:sp>
      <p:pic>
        <p:nvPicPr>
          <p:cNvPr id="1028" name="Picture 8" descr="UMM_Opt1-PPTb-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p:cNvSpPr>
          <p:nvPr>
            <p:ph type="sldNum" sz="quarter" idx="4"/>
          </p:nvPr>
        </p:nvSpPr>
        <p:spPr>
          <a:xfrm>
            <a:off x="7010400" y="6477000"/>
            <a:ext cx="2133600" cy="457200"/>
          </a:xfrm>
          <a:prstGeom prst="rect">
            <a:avLst/>
          </a:prstGeom>
        </p:spPr>
        <p:txBody>
          <a:bodyPr/>
          <a:lstStyle>
            <a:lvl1pPr algn="r">
              <a:defRPr sz="1400"/>
            </a:lvl1pPr>
          </a:lstStyle>
          <a:p>
            <a:pPr>
              <a:defRPr/>
            </a:pPr>
            <a:fld id="{58E8FA9A-F67D-4E2F-9A08-97BFB0B2A4EB}" type="slidenum">
              <a:rPr lang="en-US">
                <a:solidFill>
                  <a:prstClr val="black"/>
                </a:solidFill>
                <a:latin typeface="Arial" pitchFamily="34" charset="0"/>
              </a:rPr>
              <a:pPr>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val="2471553020"/>
      </p:ext>
    </p:extLst>
  </p:cSld>
  <p:clrMap bg1="lt1" tx1="dk1" bg2="lt2" tx2="dk2" accent1="accent1" accent2="accent2" accent3="accent3" accent4="accent4" accent5="accent5" accent6="accent6" hlink="hlink" folHlink="folHlink"/>
  <p:hf hdr="0" ftr="0" dt="0"/>
  <p:txStyles>
    <p:titleStyle>
      <a:lvl1pPr algn="r" defTabSz="457200" rtl="0" eaLnBrk="0" fontAlgn="base" hangingPunct="0">
        <a:spcBef>
          <a:spcPct val="0"/>
        </a:spcBef>
        <a:spcAft>
          <a:spcPct val="0"/>
        </a:spcAft>
        <a:defRPr sz="3000" i="1" kern="1200">
          <a:solidFill>
            <a:schemeClr val="tx1"/>
          </a:solidFill>
          <a:latin typeface="+mn-lt"/>
          <a:ea typeface="ＭＳ Ｐゴシック"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5pPr>
      <a:lvl6pPr marL="4572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295400"/>
          </a:xfrm>
          <a:prstGeom prst="rect">
            <a:avLst/>
          </a:prstGeom>
          <a:solidFill>
            <a:srgbClr val="FFCD00">
              <a:alpha val="10980"/>
            </a:srgbClr>
          </a:solidFill>
          <a:ln>
            <a:noFill/>
          </a:ln>
          <a:extLst/>
        </p:spPr>
        <p:txBody>
          <a:bodyPr wrap="none" anchor="ctr"/>
          <a:lstStyle>
            <a:lvl1pPr eaLnBrk="0" hangingPunct="0">
              <a:defRPr sz="2400">
                <a:solidFill>
                  <a:srgbClr val="000000"/>
                </a:solidFill>
                <a:latin typeface="Arial" pitchFamily="34" charset="0"/>
                <a:ea typeface="ヒラギノ角ゴ ProN W3" charset="-128"/>
                <a:sym typeface="Arial" pitchFamily="34" charset="0"/>
              </a:defRPr>
            </a:lvl1pPr>
            <a:lvl2pPr marL="742950" indent="-285750" eaLnBrk="0" hangingPunct="0">
              <a:defRPr sz="2400">
                <a:solidFill>
                  <a:srgbClr val="000000"/>
                </a:solidFill>
                <a:latin typeface="Arial" pitchFamily="34" charset="0"/>
                <a:ea typeface="ヒラギノ角ゴ ProN W3" charset="-128"/>
                <a:sym typeface="Arial" pitchFamily="34" charset="0"/>
              </a:defRPr>
            </a:lvl2pPr>
            <a:lvl3pPr marL="1143000" indent="-228600" eaLnBrk="0" hangingPunct="0">
              <a:defRPr sz="2400">
                <a:solidFill>
                  <a:srgbClr val="000000"/>
                </a:solidFill>
                <a:latin typeface="Arial" pitchFamily="34" charset="0"/>
                <a:ea typeface="ヒラギノ角ゴ ProN W3" charset="-128"/>
                <a:sym typeface="Arial" pitchFamily="34" charset="0"/>
              </a:defRPr>
            </a:lvl3pPr>
            <a:lvl4pPr marL="1600200" indent="-228600" eaLnBrk="0" hangingPunct="0">
              <a:defRPr sz="2400">
                <a:solidFill>
                  <a:srgbClr val="000000"/>
                </a:solidFill>
                <a:latin typeface="Arial" pitchFamily="34" charset="0"/>
                <a:ea typeface="ヒラギノ角ゴ ProN W3" charset="-128"/>
                <a:sym typeface="Arial" pitchFamily="34" charset="0"/>
              </a:defRPr>
            </a:lvl4pPr>
            <a:lvl5pPr marL="2057400" indent="-228600" eaLnBrk="0" hangingPunct="0">
              <a:defRPr sz="2400">
                <a:solidFill>
                  <a:srgbClr val="000000"/>
                </a:solidFill>
                <a:latin typeface="Arial" pitchFamily="34" charset="0"/>
                <a:ea typeface="ヒラギノ角ゴ ProN W3"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charset="-128"/>
                <a:sym typeface="Arial" pitchFamily="34" charset="0"/>
              </a:defRPr>
            </a:lvl9pPr>
          </a:lstStyle>
          <a:p>
            <a:pPr algn="ctr" eaLnBrk="1" hangingPunct="1">
              <a:defRPr/>
            </a:pPr>
            <a:endParaRPr lang="en-US" altLang="en-US" dirty="0" smtClean="0"/>
          </a:p>
        </p:txBody>
      </p:sp>
      <p:sp>
        <p:nvSpPr>
          <p:cNvPr id="1027" name="Line 3"/>
          <p:cNvSpPr>
            <a:spLocks noChangeShapeType="1"/>
          </p:cNvSpPr>
          <p:nvPr/>
        </p:nvSpPr>
        <p:spPr bwMode="auto">
          <a:xfrm>
            <a:off x="0" y="1295400"/>
            <a:ext cx="9144000" cy="0"/>
          </a:xfrm>
          <a:prstGeom prst="line">
            <a:avLst/>
          </a:prstGeom>
          <a:noFill/>
          <a:ln w="22225">
            <a:solidFill>
              <a:srgbClr val="FFCD00"/>
            </a:solidFill>
            <a:round/>
            <a:headEnd/>
            <a:tailEnd/>
          </a:ln>
          <a:extLst>
            <a:ext uri="{909E8E84-426E-40DD-AFC4-6F175D3DCCD1}">
              <a14:hiddenFill xmlns:a14="http://schemas.microsoft.com/office/drawing/2010/main">
                <a:noFill/>
              </a14:hiddenFill>
            </a:ext>
          </a:extLst>
        </p:spPr>
        <p:txBody>
          <a:bodyPr wrap="none" anchor="ctr"/>
          <a:lstStyle/>
          <a:p>
            <a:endParaRPr lang="en-US" dirty="0" smtClean="0">
              <a:solidFill>
                <a:prstClr val="black"/>
              </a:solidFill>
              <a:latin typeface="Arial" pitchFamily="34" charset="0"/>
            </a:endParaRPr>
          </a:p>
        </p:txBody>
      </p:sp>
      <p:pic>
        <p:nvPicPr>
          <p:cNvPr id="1028" name="Picture 8" descr="UMM_Opt1-PPTb-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p:cNvSpPr>
          <p:nvPr>
            <p:ph type="sldNum" sz="quarter" idx="4"/>
          </p:nvPr>
        </p:nvSpPr>
        <p:spPr>
          <a:xfrm>
            <a:off x="7010400" y="6477000"/>
            <a:ext cx="2133600" cy="457200"/>
          </a:xfrm>
          <a:prstGeom prst="rect">
            <a:avLst/>
          </a:prstGeom>
        </p:spPr>
        <p:txBody>
          <a:bodyPr/>
          <a:lstStyle>
            <a:lvl1pPr algn="r">
              <a:defRPr sz="1400"/>
            </a:lvl1pPr>
          </a:lstStyle>
          <a:p>
            <a:pPr>
              <a:defRPr/>
            </a:pPr>
            <a:fld id="{58E8FA9A-F67D-4E2F-9A08-97BFB0B2A4EB}" type="slidenum">
              <a:rPr lang="en-US">
                <a:solidFill>
                  <a:prstClr val="black"/>
                </a:solidFill>
                <a:latin typeface="Arial" pitchFamily="34" charset="0"/>
              </a:rPr>
              <a:pPr>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val="1503500329"/>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r" defTabSz="457200" rtl="0" eaLnBrk="0" fontAlgn="base" hangingPunct="0">
        <a:spcBef>
          <a:spcPct val="0"/>
        </a:spcBef>
        <a:spcAft>
          <a:spcPct val="0"/>
        </a:spcAft>
        <a:defRPr sz="3000" i="1" kern="1200">
          <a:solidFill>
            <a:schemeClr val="tx1"/>
          </a:solidFill>
          <a:latin typeface="+mn-lt"/>
          <a:ea typeface="ＭＳ Ｐゴシック"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ＭＳ Ｐゴシック" pitchFamily="34" charset="-128"/>
          <a:cs typeface="ＭＳ Ｐゴシック" charset="0"/>
        </a:defRPr>
      </a:lvl5pPr>
      <a:lvl6pPr marL="4572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eaLnBrk="1" fontAlgn="base" hangingPunct="1">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UMM_TitleA-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05000"/>
            <a:ext cx="6383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p:cNvSpPr>
            <a:spLocks noGrp="1"/>
          </p:cNvSpPr>
          <p:nvPr>
            <p:ph type="sldNum" sz="quarter" idx="4"/>
          </p:nvPr>
        </p:nvSpPr>
        <p:spPr>
          <a:xfrm>
            <a:off x="7010400" y="6477000"/>
            <a:ext cx="2133600" cy="457200"/>
          </a:xfrm>
          <a:prstGeom prst="rect">
            <a:avLst/>
          </a:prstGeom>
        </p:spPr>
        <p:txBody>
          <a:bodyPr/>
          <a:lstStyle>
            <a:lvl1pPr algn="r">
              <a:defRPr sz="1400"/>
            </a:lvl1pPr>
          </a:lstStyle>
          <a:p>
            <a:pPr>
              <a:defRPr/>
            </a:pPr>
            <a:fld id="{E620CF2D-7141-4204-8C59-F7F8C99DF390}" type="slidenum">
              <a:rPr lang="en-US">
                <a:solidFill>
                  <a:prstClr val="black"/>
                </a:solidFill>
                <a:latin typeface="Arial" pitchFamily="34" charset="0"/>
              </a:rPr>
              <a:pPr>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val="1647444695"/>
      </p:ext>
    </p:extLst>
  </p:cSld>
  <p:clrMap bg1="lt1" tx1="dk1" bg2="lt2" tx2="dk2" accent1="accent1" accent2="accent2" accent3="accent3" accent4="accent4" accent5="accent5" accent6="accent6" hlink="hlink" folHlink="folHlink"/>
  <p:hf hdr="0" ftr="0" dt="0"/>
  <p:txStyles>
    <p:titleStyle>
      <a:lvl1pPr algn="l" defTabSz="457200" rtl="0" eaLnBrk="0" fontAlgn="base" hangingPunct="0">
        <a:spcBef>
          <a:spcPct val="0"/>
        </a:spcBef>
        <a:spcAft>
          <a:spcPct val="0"/>
        </a:spcAft>
        <a:defRPr sz="4000" i="1" kern="1200">
          <a:solidFill>
            <a:schemeClr val="tx1"/>
          </a:solidFill>
          <a:latin typeface="+mn-lt"/>
          <a:ea typeface="ＭＳ Ｐゴシック" pitchFamily="34" charset="-128"/>
          <a:cs typeface="ＭＳ Ｐゴシック" charset="0"/>
        </a:defRPr>
      </a:lvl1pPr>
      <a:lvl2pPr algn="l" defTabSz="457200" rtl="0" eaLnBrk="0" fontAlgn="base" hangingPunct="0">
        <a:spcBef>
          <a:spcPct val="0"/>
        </a:spcBef>
        <a:spcAft>
          <a:spcPct val="0"/>
        </a:spcAft>
        <a:defRPr sz="4000" i="1">
          <a:solidFill>
            <a:schemeClr val="tx1"/>
          </a:solidFill>
          <a:latin typeface="Times New Roman" charset="0"/>
          <a:ea typeface="ＭＳ Ｐゴシック" pitchFamily="34" charset="-128"/>
          <a:cs typeface="ＭＳ Ｐゴシック" charset="0"/>
        </a:defRPr>
      </a:lvl2pPr>
      <a:lvl3pPr algn="l" defTabSz="457200" rtl="0" eaLnBrk="0" fontAlgn="base" hangingPunct="0">
        <a:spcBef>
          <a:spcPct val="0"/>
        </a:spcBef>
        <a:spcAft>
          <a:spcPct val="0"/>
        </a:spcAft>
        <a:defRPr sz="4000" i="1">
          <a:solidFill>
            <a:schemeClr val="tx1"/>
          </a:solidFill>
          <a:latin typeface="Times New Roman" charset="0"/>
          <a:ea typeface="ＭＳ Ｐゴシック" pitchFamily="34" charset="-128"/>
          <a:cs typeface="ＭＳ Ｐゴシック" charset="0"/>
        </a:defRPr>
      </a:lvl3pPr>
      <a:lvl4pPr algn="l" defTabSz="457200" rtl="0" eaLnBrk="0" fontAlgn="base" hangingPunct="0">
        <a:spcBef>
          <a:spcPct val="0"/>
        </a:spcBef>
        <a:spcAft>
          <a:spcPct val="0"/>
        </a:spcAft>
        <a:defRPr sz="4000" i="1">
          <a:solidFill>
            <a:schemeClr val="tx1"/>
          </a:solidFill>
          <a:latin typeface="Times New Roman" charset="0"/>
          <a:ea typeface="ＭＳ Ｐゴシック" pitchFamily="34" charset="-128"/>
          <a:cs typeface="ＭＳ Ｐゴシック" charset="0"/>
        </a:defRPr>
      </a:lvl4pPr>
      <a:lvl5pPr algn="l" defTabSz="457200" rtl="0" eaLnBrk="0" fontAlgn="base" hangingPunct="0">
        <a:spcBef>
          <a:spcPct val="0"/>
        </a:spcBef>
        <a:spcAft>
          <a:spcPct val="0"/>
        </a:spcAft>
        <a:defRPr sz="4000" i="1">
          <a:solidFill>
            <a:schemeClr val="tx1"/>
          </a:solidFill>
          <a:latin typeface="Times New Roman" charset="0"/>
          <a:ea typeface="ＭＳ Ｐゴシック" pitchFamily="34" charset="-128"/>
          <a:cs typeface="ＭＳ Ｐゴシック" charset="0"/>
        </a:defRPr>
      </a:lvl5pPr>
      <a:lvl6pPr marL="457200" algn="l" defTabSz="457200" rtl="0" eaLnBrk="1" fontAlgn="base" hangingPunct="1">
        <a:spcBef>
          <a:spcPct val="0"/>
        </a:spcBef>
        <a:spcAft>
          <a:spcPct val="0"/>
        </a:spcAft>
        <a:defRPr sz="4000" i="1">
          <a:solidFill>
            <a:schemeClr val="tx1"/>
          </a:solidFill>
          <a:latin typeface="Times New Roman" charset="0"/>
          <a:ea typeface="ＭＳ Ｐゴシック" charset="0"/>
          <a:cs typeface="ＭＳ Ｐゴシック" charset="0"/>
        </a:defRPr>
      </a:lvl6pPr>
      <a:lvl7pPr marL="914400" algn="l" defTabSz="457200" rtl="0" eaLnBrk="1" fontAlgn="base" hangingPunct="1">
        <a:spcBef>
          <a:spcPct val="0"/>
        </a:spcBef>
        <a:spcAft>
          <a:spcPct val="0"/>
        </a:spcAft>
        <a:defRPr sz="4000" i="1">
          <a:solidFill>
            <a:schemeClr val="tx1"/>
          </a:solidFill>
          <a:latin typeface="Times New Roman" charset="0"/>
          <a:ea typeface="ＭＳ Ｐゴシック" charset="0"/>
          <a:cs typeface="ＭＳ Ｐゴシック" charset="0"/>
        </a:defRPr>
      </a:lvl7pPr>
      <a:lvl8pPr marL="1371600" algn="l" defTabSz="457200" rtl="0" eaLnBrk="1" fontAlgn="base" hangingPunct="1">
        <a:spcBef>
          <a:spcPct val="0"/>
        </a:spcBef>
        <a:spcAft>
          <a:spcPct val="0"/>
        </a:spcAft>
        <a:defRPr sz="4000" i="1">
          <a:solidFill>
            <a:schemeClr val="tx1"/>
          </a:solidFill>
          <a:latin typeface="Times New Roman" charset="0"/>
          <a:ea typeface="ＭＳ Ｐゴシック" charset="0"/>
          <a:cs typeface="ＭＳ Ｐゴシック" charset="0"/>
        </a:defRPr>
      </a:lvl8pPr>
      <a:lvl9pPr marL="1828800" algn="l" defTabSz="457200" rtl="0" eaLnBrk="1" fontAlgn="base" hangingPunct="1">
        <a:spcBef>
          <a:spcPct val="0"/>
        </a:spcBef>
        <a:spcAft>
          <a:spcPct val="0"/>
        </a:spcAft>
        <a:defRPr sz="4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4010371"/>
            <a:ext cx="6400800" cy="369332"/>
          </a:xfrm>
          <a:prstGeom prst="rect">
            <a:avLst/>
          </a:prstGeom>
          <a:noFill/>
        </p:spPr>
        <p:txBody>
          <a:bodyPr wrap="square" rtlCol="0">
            <a:spAutoFit/>
          </a:bodyPr>
          <a:lstStyle/>
          <a:p>
            <a:endParaRPr lang="en-US" dirty="0"/>
          </a:p>
        </p:txBody>
      </p:sp>
      <p:sp>
        <p:nvSpPr>
          <p:cNvPr id="6" name="TextBox 5"/>
          <p:cNvSpPr txBox="1"/>
          <p:nvPr/>
        </p:nvSpPr>
        <p:spPr>
          <a:xfrm>
            <a:off x="1600200" y="3684143"/>
            <a:ext cx="6400800" cy="3046988"/>
          </a:xfrm>
          <a:prstGeom prst="rect">
            <a:avLst/>
          </a:prstGeom>
          <a:noFill/>
        </p:spPr>
        <p:txBody>
          <a:bodyPr wrap="square" rtlCol="0">
            <a:spAutoFit/>
          </a:bodyPr>
          <a:lstStyle/>
          <a:p>
            <a:pPr algn="ctr"/>
            <a:r>
              <a:rPr lang="en-US" altLang="en-US" sz="3200" dirty="0" smtClean="0">
                <a:latin typeface="+mn-lt"/>
                <a:ea typeface="ＭＳ Ｐゴシック" panose="020B0600070205080204" pitchFamily="34" charset="-128"/>
              </a:rPr>
              <a:t>Adult Procedural Moderate and </a:t>
            </a:r>
          </a:p>
          <a:p>
            <a:pPr algn="ctr"/>
            <a:r>
              <a:rPr lang="en-US" altLang="en-US" sz="3200" dirty="0" smtClean="0">
                <a:latin typeface="+mn-lt"/>
                <a:ea typeface="ＭＳ Ｐゴシック" panose="020B0600070205080204" pitchFamily="34" charset="-128"/>
              </a:rPr>
              <a:t>Deep Sedation: </a:t>
            </a:r>
            <a:r>
              <a:rPr lang="en-US" altLang="en-US" sz="3200" dirty="0">
                <a:latin typeface="+mn-lt"/>
                <a:ea typeface="ＭＳ Ｐゴシック" panose="020B0600070205080204" pitchFamily="34" charset="-128"/>
              </a:rPr>
              <a:t/>
            </a:r>
            <a:br>
              <a:rPr lang="en-US" altLang="en-US" sz="3200" dirty="0">
                <a:latin typeface="+mn-lt"/>
                <a:ea typeface="ＭＳ Ｐゴシック" panose="020B0600070205080204" pitchFamily="34" charset="-128"/>
              </a:rPr>
            </a:br>
            <a:r>
              <a:rPr lang="en-US" altLang="en-US" sz="3200" dirty="0">
                <a:latin typeface="+mn-lt"/>
                <a:ea typeface="ＭＳ Ｐゴシック" panose="020B0600070205080204" pitchFamily="34" charset="-128"/>
              </a:rPr>
              <a:t>A Training Program for </a:t>
            </a:r>
            <a:endParaRPr lang="en-US" altLang="en-US" sz="3200" dirty="0" smtClean="0">
              <a:latin typeface="+mn-lt"/>
              <a:ea typeface="ＭＳ Ｐゴシック" panose="020B0600070205080204" pitchFamily="34" charset="-128"/>
            </a:endParaRPr>
          </a:p>
          <a:p>
            <a:pPr algn="ctr"/>
            <a:r>
              <a:rPr lang="en-US" altLang="en-US" sz="3200" dirty="0" smtClean="0">
                <a:latin typeface="+mn-lt"/>
                <a:ea typeface="ＭＳ Ｐゴシック" panose="020B0600070205080204" pitchFamily="34" charset="-128"/>
              </a:rPr>
              <a:t>Emergency Medicine Physicians</a:t>
            </a:r>
            <a:r>
              <a:rPr lang="en-US" altLang="en-US" sz="3200" dirty="0">
                <a:latin typeface="+mn-lt"/>
                <a:ea typeface="ＭＳ Ｐゴシック" panose="020B0600070205080204" pitchFamily="34" charset="-128"/>
              </a:rPr>
              <a:t/>
            </a:r>
            <a:br>
              <a:rPr lang="en-US" altLang="en-US" sz="3200" dirty="0">
                <a:latin typeface="+mn-lt"/>
                <a:ea typeface="ＭＳ Ｐゴシック" panose="020B0600070205080204" pitchFamily="34" charset="-128"/>
              </a:rPr>
            </a:br>
            <a:r>
              <a:rPr lang="en-US" altLang="en-US" sz="3200" dirty="0">
                <a:latin typeface="+mn-lt"/>
                <a:ea typeface="ＭＳ Ｐゴシック" panose="020B0600070205080204" pitchFamily="34" charset="-128"/>
              </a:rPr>
              <a:t/>
            </a:r>
            <a:br>
              <a:rPr lang="en-US" altLang="en-US" sz="3200" dirty="0">
                <a:latin typeface="+mn-lt"/>
                <a:ea typeface="ＭＳ Ｐゴシック" panose="020B0600070205080204" pitchFamily="34" charset="-128"/>
              </a:rPr>
            </a:br>
            <a:endParaRPr lang="en-US" sz="3200" dirty="0">
              <a:latin typeface="+mn-lt"/>
            </a:endParaRPr>
          </a:p>
        </p:txBody>
      </p:sp>
    </p:spTree>
    <p:extLst>
      <p:ext uri="{BB962C8B-B14F-4D97-AF65-F5344CB8AC3E}">
        <p14:creationId xmlns:p14="http://schemas.microsoft.com/office/powerpoint/2010/main" val="788588950"/>
      </p:ext>
    </p:extLst>
  </p:cSld>
  <p:clrMapOvr>
    <a:masterClrMapping/>
  </p:clrMapOvr>
  <p:transition spd="slow">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Continuum of Sedation</a:t>
            </a:r>
          </a:p>
        </p:txBody>
      </p:sp>
      <p:sp>
        <p:nvSpPr>
          <p:cNvPr id="76803"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sz="2000" b="1"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 American Society of Anesthesiologists and TJC define four levels of anesthesia:</a:t>
            </a:r>
            <a:br>
              <a:rPr lang="en-US" altLang="en-US" sz="2000" b="1"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endParaRPr lang="en-US" altLang="en-US" sz="2000" b="1"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buSzTx/>
              <a:buFont typeface="Wingdings" panose="05000000000000000000" pitchFamily="2" charset="2"/>
              <a:buAutoNum type="arabicPeriod" startAt="4"/>
            </a:pPr>
            <a:r>
              <a:rPr lang="en-US" altLang="en-US" sz="20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General anesthesia:</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 drug-induced loss of consciousness during which patients cannot be aroused even by painful stimulation. It does not include local anesthesia. General anesthesia frequently impairs the ability to independently maintain </a:t>
            </a: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ventilatory</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function.  Patients often require assistance to keep their  airway patent.  Patients may 	need positive-pressure ventilation because general anesthetics may depress spontaneous ventilation and neuromuscular function.  General anesthesia may impair cardiovascular function.</a:t>
            </a:r>
          </a:p>
          <a:p>
            <a:pPr eaLnBrk="1" hangingPunct="1">
              <a:buSzTx/>
              <a:buFont typeface="Wingdings" panose="05000000000000000000" pitchFamily="2" charset="2"/>
              <a:buAutoNum type="arabicPeriod" startAt="4"/>
            </a:pPr>
            <a:endParaRPr lang="en-US" altLang="en-US" dirty="0" smtClean="0">
              <a:ea typeface="ＭＳ Ｐゴシック" panose="020B0600070205080204" pitchFamily="34" charset="-128"/>
            </a:endParaRPr>
          </a:p>
          <a:p>
            <a:pPr eaLnBrk="1" hangingPunct="1">
              <a:buSzTx/>
              <a:buFont typeface="Wingdings" panose="05000000000000000000" pitchFamily="2" charset="2"/>
              <a:buNone/>
            </a:pPr>
            <a:r>
              <a:rPr lang="en-US" altLang="en-US" dirty="0" smtClean="0">
                <a:ea typeface="ＭＳ Ｐゴシック" panose="020B0600070205080204" pitchFamily="34" charset="-128"/>
              </a:rPr>
              <a:t>     </a:t>
            </a:r>
          </a:p>
        </p:txBody>
      </p:sp>
    </p:spTree>
    <p:extLst>
      <p:ext uri="{BB962C8B-B14F-4D97-AF65-F5344CB8AC3E}">
        <p14:creationId xmlns:p14="http://schemas.microsoft.com/office/powerpoint/2010/main" val="315295826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7"/>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Continuum of Depths of Sedation</a:t>
            </a:r>
          </a:p>
        </p:txBody>
      </p:sp>
      <p:sp>
        <p:nvSpPr>
          <p:cNvPr id="11268" name="Text Box 4"/>
          <p:cNvSpPr txBox="1">
            <a:spLocks noChangeArrowheads="1"/>
          </p:cNvSpPr>
          <p:nvPr/>
        </p:nvSpPr>
        <p:spPr bwMode="auto">
          <a:xfrm>
            <a:off x="1660525" y="3352800"/>
            <a:ext cx="1143000" cy="685800"/>
          </a:xfrm>
          <a:prstGeom prst="rect">
            <a:avLst/>
          </a:prstGeom>
          <a:solidFill>
            <a:schemeClr val="accent2">
              <a:lumMod val="20000"/>
              <a:lumOff val="80000"/>
            </a:schemeClr>
          </a:solidFill>
          <a:ln w="9525">
            <a:solidFill>
              <a:schemeClr val="tx1"/>
            </a:solidFill>
            <a:miter lim="800000"/>
            <a:headEnd/>
            <a:tailEnd/>
          </a:ln>
        </p:spPr>
        <p:txBody>
          <a:bodyPr lIns="0" tIns="0" rIns="0" anchor="ctr" anchorCtr="1"/>
          <a:lstStyle/>
          <a:p>
            <a:pPr algn="ctr">
              <a:defRPr/>
            </a:pPr>
            <a:r>
              <a:rPr lang="en-US" sz="1100">
                <a:ea typeface="+mn-ea"/>
              </a:rPr>
              <a:t>Awake</a:t>
            </a:r>
          </a:p>
        </p:txBody>
      </p:sp>
      <p:sp>
        <p:nvSpPr>
          <p:cNvPr id="11269" name="Text Box 5"/>
          <p:cNvSpPr txBox="1">
            <a:spLocks noChangeArrowheads="1"/>
          </p:cNvSpPr>
          <p:nvPr/>
        </p:nvSpPr>
        <p:spPr bwMode="auto">
          <a:xfrm>
            <a:off x="3154363" y="3352800"/>
            <a:ext cx="1143000" cy="685800"/>
          </a:xfrm>
          <a:prstGeom prst="rect">
            <a:avLst/>
          </a:prstGeom>
          <a:solidFill>
            <a:schemeClr val="accent2">
              <a:lumMod val="20000"/>
              <a:lumOff val="80000"/>
            </a:schemeClr>
          </a:solidFill>
          <a:ln w="9525">
            <a:solidFill>
              <a:schemeClr val="tx1"/>
            </a:solidFill>
            <a:miter lim="800000"/>
            <a:headEnd/>
            <a:tailEnd/>
          </a:ln>
        </p:spPr>
        <p:txBody>
          <a:bodyPr wrap="none" lIns="0" tIns="0" rIns="0" anchor="ctr" anchorCtr="1"/>
          <a:lstStyle/>
          <a:p>
            <a:pPr algn="ctr">
              <a:defRPr/>
            </a:pPr>
            <a:r>
              <a:rPr lang="en-US" sz="1100">
                <a:ea typeface="+mn-ea"/>
              </a:rPr>
              <a:t>Minimal </a:t>
            </a:r>
          </a:p>
          <a:p>
            <a:pPr algn="ctr">
              <a:defRPr/>
            </a:pPr>
            <a:r>
              <a:rPr lang="en-US" sz="1100">
                <a:ea typeface="+mn-ea"/>
              </a:rPr>
              <a:t>sedation</a:t>
            </a:r>
          </a:p>
          <a:p>
            <a:pPr algn="ctr">
              <a:defRPr/>
            </a:pPr>
            <a:r>
              <a:rPr lang="en-US" sz="1100">
                <a:ea typeface="+mn-ea"/>
              </a:rPr>
              <a:t>(anxiolysis)</a:t>
            </a:r>
          </a:p>
        </p:txBody>
      </p:sp>
      <p:sp>
        <p:nvSpPr>
          <p:cNvPr id="11270" name="Text Box 6"/>
          <p:cNvSpPr txBox="1">
            <a:spLocks noChangeArrowheads="1"/>
          </p:cNvSpPr>
          <p:nvPr/>
        </p:nvSpPr>
        <p:spPr bwMode="auto">
          <a:xfrm>
            <a:off x="4648200" y="3352800"/>
            <a:ext cx="1143000" cy="685800"/>
          </a:xfrm>
          <a:prstGeom prst="rect">
            <a:avLst/>
          </a:prstGeom>
          <a:solidFill>
            <a:schemeClr val="accent2">
              <a:lumMod val="20000"/>
              <a:lumOff val="80000"/>
            </a:schemeClr>
          </a:solidFill>
          <a:ln w="9525">
            <a:solidFill>
              <a:schemeClr val="tx1"/>
            </a:solidFill>
            <a:miter lim="800000"/>
            <a:headEnd/>
            <a:tailEnd/>
          </a:ln>
        </p:spPr>
        <p:txBody>
          <a:bodyPr lIns="0" tIns="0" rIns="0" anchor="ctr" anchorCtr="1"/>
          <a:lstStyle/>
          <a:p>
            <a:pPr algn="ctr">
              <a:defRPr/>
            </a:pPr>
            <a:r>
              <a:rPr lang="en-US" sz="1100">
                <a:ea typeface="+mn-ea"/>
              </a:rPr>
              <a:t>Moderate </a:t>
            </a:r>
          </a:p>
          <a:p>
            <a:pPr algn="ctr">
              <a:defRPr/>
            </a:pPr>
            <a:r>
              <a:rPr lang="en-US" sz="1100">
                <a:ea typeface="+mn-ea"/>
              </a:rPr>
              <a:t>(conscious) </a:t>
            </a:r>
          </a:p>
          <a:p>
            <a:pPr algn="ctr">
              <a:defRPr/>
            </a:pPr>
            <a:r>
              <a:rPr lang="en-US" sz="1100">
                <a:ea typeface="+mn-ea"/>
              </a:rPr>
              <a:t>sedation</a:t>
            </a:r>
          </a:p>
        </p:txBody>
      </p:sp>
      <p:sp>
        <p:nvSpPr>
          <p:cNvPr id="11271" name="Text Box 7"/>
          <p:cNvSpPr txBox="1">
            <a:spLocks noChangeArrowheads="1"/>
          </p:cNvSpPr>
          <p:nvPr/>
        </p:nvSpPr>
        <p:spPr bwMode="auto">
          <a:xfrm>
            <a:off x="6142038" y="3352800"/>
            <a:ext cx="1143000" cy="685800"/>
          </a:xfrm>
          <a:prstGeom prst="rect">
            <a:avLst/>
          </a:prstGeom>
          <a:solidFill>
            <a:schemeClr val="accent2">
              <a:lumMod val="20000"/>
              <a:lumOff val="80000"/>
            </a:schemeClr>
          </a:solidFill>
          <a:ln w="9525">
            <a:solidFill>
              <a:schemeClr val="tx1"/>
            </a:solidFill>
            <a:miter lim="800000"/>
            <a:headEnd/>
            <a:tailEnd/>
          </a:ln>
        </p:spPr>
        <p:txBody>
          <a:bodyPr wrap="none" lIns="0" tIns="0" rIns="0" anchor="ctr" anchorCtr="1"/>
          <a:lstStyle/>
          <a:p>
            <a:pPr algn="ctr">
              <a:defRPr/>
            </a:pPr>
            <a:r>
              <a:rPr lang="en-US" sz="1100">
                <a:ea typeface="+mn-ea"/>
              </a:rPr>
              <a:t>Deep</a:t>
            </a:r>
          </a:p>
          <a:p>
            <a:pPr algn="ctr">
              <a:defRPr/>
            </a:pPr>
            <a:r>
              <a:rPr lang="en-US" sz="1100">
                <a:ea typeface="+mn-ea"/>
              </a:rPr>
              <a:t>sedation</a:t>
            </a:r>
          </a:p>
        </p:txBody>
      </p:sp>
      <p:sp>
        <p:nvSpPr>
          <p:cNvPr id="11272" name="Text Box 8"/>
          <p:cNvSpPr txBox="1">
            <a:spLocks noChangeArrowheads="1"/>
          </p:cNvSpPr>
          <p:nvPr/>
        </p:nvSpPr>
        <p:spPr bwMode="auto">
          <a:xfrm>
            <a:off x="7635875" y="3352800"/>
            <a:ext cx="1143000" cy="685800"/>
          </a:xfrm>
          <a:prstGeom prst="rect">
            <a:avLst/>
          </a:prstGeom>
          <a:solidFill>
            <a:schemeClr val="accent2">
              <a:lumMod val="20000"/>
              <a:lumOff val="80000"/>
            </a:schemeClr>
          </a:solidFill>
          <a:ln w="9525">
            <a:solidFill>
              <a:schemeClr val="tx1"/>
            </a:solidFill>
            <a:miter lim="800000"/>
            <a:headEnd/>
            <a:tailEnd/>
          </a:ln>
        </p:spPr>
        <p:txBody>
          <a:bodyPr wrap="none" lIns="0" tIns="0" rIns="0" anchor="ctr" anchorCtr="1"/>
          <a:lstStyle/>
          <a:p>
            <a:pPr algn="ctr">
              <a:defRPr/>
            </a:pPr>
            <a:r>
              <a:rPr lang="en-US" sz="1100">
                <a:ea typeface="+mn-ea"/>
              </a:rPr>
              <a:t>General </a:t>
            </a:r>
          </a:p>
          <a:p>
            <a:pPr algn="ctr">
              <a:defRPr/>
            </a:pPr>
            <a:r>
              <a:rPr lang="en-US" sz="1100">
                <a:ea typeface="+mn-ea"/>
              </a:rPr>
              <a:t>anesthesia</a:t>
            </a:r>
          </a:p>
        </p:txBody>
      </p:sp>
      <p:sp>
        <p:nvSpPr>
          <p:cNvPr id="11273" name="Text Box 10"/>
          <p:cNvSpPr txBox="1">
            <a:spLocks noChangeArrowheads="1"/>
          </p:cNvSpPr>
          <p:nvPr/>
        </p:nvSpPr>
        <p:spPr bwMode="auto">
          <a:xfrm>
            <a:off x="1660525" y="4648200"/>
            <a:ext cx="1143000" cy="685800"/>
          </a:xfrm>
          <a:prstGeom prst="rect">
            <a:avLst/>
          </a:prstGeom>
          <a:solidFill>
            <a:schemeClr val="accent2">
              <a:lumMod val="20000"/>
              <a:lumOff val="80000"/>
            </a:schemeClr>
          </a:solidFill>
          <a:ln w="9525">
            <a:solidFill>
              <a:schemeClr val="tx1"/>
            </a:solidFill>
            <a:miter lim="800000"/>
            <a:headEnd/>
            <a:tailEnd/>
          </a:ln>
        </p:spPr>
        <p:txBody>
          <a:bodyPr wrap="none" lIns="0" tIns="0" rIns="0" anchor="ctr" anchorCtr="1"/>
          <a:lstStyle/>
          <a:p>
            <a:pPr algn="ctr">
              <a:defRPr/>
            </a:pPr>
            <a:r>
              <a:rPr lang="en-US" sz="1100">
                <a:ea typeface="+mn-ea"/>
              </a:rPr>
              <a:t>Present</a:t>
            </a:r>
          </a:p>
        </p:txBody>
      </p:sp>
      <p:sp>
        <p:nvSpPr>
          <p:cNvPr id="11274" name="Text Box 11"/>
          <p:cNvSpPr txBox="1">
            <a:spLocks noChangeArrowheads="1"/>
          </p:cNvSpPr>
          <p:nvPr/>
        </p:nvSpPr>
        <p:spPr bwMode="auto">
          <a:xfrm>
            <a:off x="3154363" y="4648200"/>
            <a:ext cx="1143000" cy="685800"/>
          </a:xfrm>
          <a:prstGeom prst="rect">
            <a:avLst/>
          </a:prstGeom>
          <a:solidFill>
            <a:schemeClr val="accent2">
              <a:lumMod val="20000"/>
              <a:lumOff val="80000"/>
            </a:schemeClr>
          </a:solidFill>
          <a:ln w="9525">
            <a:solidFill>
              <a:schemeClr val="tx1"/>
            </a:solidFill>
            <a:miter lim="800000"/>
            <a:headEnd/>
            <a:tailEnd/>
          </a:ln>
        </p:spPr>
        <p:txBody>
          <a:bodyPr wrap="none" lIns="0" tIns="0" rIns="0" anchor="ctr" anchorCtr="1"/>
          <a:lstStyle/>
          <a:p>
            <a:pPr algn="ctr">
              <a:defRPr/>
            </a:pPr>
            <a:r>
              <a:rPr lang="en-US" sz="1100">
                <a:ea typeface="+mn-ea"/>
              </a:rPr>
              <a:t>Present</a:t>
            </a:r>
          </a:p>
        </p:txBody>
      </p:sp>
      <p:sp>
        <p:nvSpPr>
          <p:cNvPr id="11275" name="Text Box 12"/>
          <p:cNvSpPr txBox="1">
            <a:spLocks noChangeArrowheads="1"/>
          </p:cNvSpPr>
          <p:nvPr/>
        </p:nvSpPr>
        <p:spPr bwMode="auto">
          <a:xfrm>
            <a:off x="4648200" y="4648200"/>
            <a:ext cx="1143000" cy="685800"/>
          </a:xfrm>
          <a:prstGeom prst="rect">
            <a:avLst/>
          </a:prstGeom>
          <a:solidFill>
            <a:schemeClr val="accent2">
              <a:lumMod val="20000"/>
              <a:lumOff val="80000"/>
            </a:schemeClr>
          </a:solidFill>
          <a:ln w="9525">
            <a:solidFill>
              <a:schemeClr val="tx1"/>
            </a:solidFill>
            <a:miter lim="800000"/>
            <a:headEnd/>
            <a:tailEnd/>
          </a:ln>
        </p:spPr>
        <p:txBody>
          <a:bodyPr wrap="none" lIns="0" tIns="0" rIns="0" anchor="ctr" anchorCtr="1"/>
          <a:lstStyle/>
          <a:p>
            <a:pPr algn="ctr">
              <a:defRPr/>
            </a:pPr>
            <a:r>
              <a:rPr lang="en-US" sz="1100">
                <a:ea typeface="+mn-ea"/>
              </a:rPr>
              <a:t>Present/</a:t>
            </a:r>
          </a:p>
          <a:p>
            <a:pPr algn="ctr">
              <a:defRPr/>
            </a:pPr>
            <a:r>
              <a:rPr lang="en-US" sz="1100">
                <a:ea typeface="+mn-ea"/>
              </a:rPr>
              <a:t>potential loss</a:t>
            </a:r>
          </a:p>
        </p:txBody>
      </p:sp>
      <p:sp>
        <p:nvSpPr>
          <p:cNvPr id="11276" name="Text Box 13"/>
          <p:cNvSpPr txBox="1">
            <a:spLocks noChangeArrowheads="1"/>
          </p:cNvSpPr>
          <p:nvPr/>
        </p:nvSpPr>
        <p:spPr bwMode="auto">
          <a:xfrm>
            <a:off x="6142038" y="4648200"/>
            <a:ext cx="1143000" cy="685800"/>
          </a:xfrm>
          <a:prstGeom prst="rect">
            <a:avLst/>
          </a:prstGeom>
          <a:solidFill>
            <a:schemeClr val="accent2">
              <a:lumMod val="20000"/>
              <a:lumOff val="80000"/>
            </a:schemeClr>
          </a:solidFill>
          <a:ln w="9525">
            <a:solidFill>
              <a:schemeClr val="tx1"/>
            </a:solidFill>
            <a:miter lim="800000"/>
            <a:headEnd/>
            <a:tailEnd/>
          </a:ln>
        </p:spPr>
        <p:txBody>
          <a:bodyPr lIns="0" tIns="0" rIns="0" anchor="ctr" anchorCtr="1"/>
          <a:lstStyle/>
          <a:p>
            <a:pPr algn="ctr">
              <a:defRPr/>
            </a:pPr>
            <a:r>
              <a:rPr lang="en-US" sz="1100">
                <a:ea typeface="+mn-ea"/>
              </a:rPr>
              <a:t>Probable</a:t>
            </a:r>
          </a:p>
          <a:p>
            <a:pPr algn="ctr">
              <a:defRPr/>
            </a:pPr>
            <a:r>
              <a:rPr lang="en-US" sz="1100">
                <a:ea typeface="+mn-ea"/>
              </a:rPr>
              <a:t>loss</a:t>
            </a:r>
          </a:p>
        </p:txBody>
      </p:sp>
      <p:sp>
        <p:nvSpPr>
          <p:cNvPr id="11277" name="Text Box 14"/>
          <p:cNvSpPr txBox="1">
            <a:spLocks noChangeArrowheads="1"/>
          </p:cNvSpPr>
          <p:nvPr/>
        </p:nvSpPr>
        <p:spPr bwMode="auto">
          <a:xfrm>
            <a:off x="7635875" y="4648200"/>
            <a:ext cx="1143000" cy="685800"/>
          </a:xfrm>
          <a:prstGeom prst="rect">
            <a:avLst/>
          </a:prstGeom>
          <a:solidFill>
            <a:schemeClr val="accent2">
              <a:lumMod val="20000"/>
              <a:lumOff val="80000"/>
            </a:schemeClr>
          </a:solidFill>
          <a:ln w="9525">
            <a:solidFill>
              <a:schemeClr val="tx1"/>
            </a:solidFill>
            <a:miter lim="800000"/>
            <a:headEnd/>
            <a:tailEnd/>
          </a:ln>
        </p:spPr>
        <p:txBody>
          <a:bodyPr lIns="0" tIns="0" rIns="0" anchor="ctr" anchorCtr="1"/>
          <a:lstStyle/>
          <a:p>
            <a:pPr algn="ctr">
              <a:defRPr/>
            </a:pPr>
            <a:r>
              <a:rPr lang="en-US" sz="1100">
                <a:ea typeface="+mn-ea"/>
              </a:rPr>
              <a:t>Total </a:t>
            </a:r>
          </a:p>
          <a:p>
            <a:pPr algn="ctr">
              <a:defRPr/>
            </a:pPr>
            <a:r>
              <a:rPr lang="en-US" sz="1100">
                <a:ea typeface="+mn-ea"/>
              </a:rPr>
              <a:t>loss</a:t>
            </a:r>
          </a:p>
        </p:txBody>
      </p:sp>
      <p:sp>
        <p:nvSpPr>
          <p:cNvPr id="77837" name="Text Box 25"/>
          <p:cNvSpPr txBox="1">
            <a:spLocks noChangeArrowheads="1"/>
          </p:cNvSpPr>
          <p:nvPr/>
        </p:nvSpPr>
        <p:spPr bwMode="auto">
          <a:xfrm>
            <a:off x="838200" y="1524000"/>
            <a:ext cx="74676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16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folHlink"/>
              </a:buClr>
              <a:buSzPct val="70000"/>
              <a:buFont typeface="Wingdings" panose="05000000000000000000" pitchFamily="2" charset="2"/>
              <a:buChar char="n"/>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hlink"/>
              </a:buClr>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9pPr>
          </a:lstStyle>
          <a:p>
            <a:pPr algn="ctr">
              <a:spcBef>
                <a:spcPct val="50000"/>
              </a:spcBef>
              <a:buClrTx/>
              <a:buSzTx/>
              <a:buFontTx/>
              <a:buNone/>
            </a:pPr>
            <a:r>
              <a:rPr lang="en-US" altLang="en-US" sz="1800" dirty="0">
                <a:latin typeface="Times New Roman" panose="02020603050405020304" pitchFamily="18" charset="0"/>
                <a:cs typeface="Times New Roman" panose="02020603050405020304" pitchFamily="18" charset="0"/>
              </a:rPr>
              <a:t>Patients may move between states of sedation based on medications administered and stimulation received.</a:t>
            </a:r>
          </a:p>
          <a:p>
            <a:pPr algn="ctr">
              <a:spcBef>
                <a:spcPct val="50000"/>
              </a:spcBef>
              <a:buClrTx/>
              <a:buSzTx/>
              <a:buFontTx/>
              <a:buNone/>
            </a:pPr>
            <a:r>
              <a:rPr lang="en-US" altLang="en-US" sz="1800" dirty="0">
                <a:latin typeface="Times New Roman" panose="02020603050405020304" pitchFamily="18" charset="0"/>
                <a:cs typeface="Times New Roman" panose="02020603050405020304" pitchFamily="18" charset="0"/>
              </a:rPr>
              <a:t>Providers should be prepared to rescue patients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if sedation is deeper than intended.</a:t>
            </a:r>
          </a:p>
        </p:txBody>
      </p:sp>
      <p:sp>
        <p:nvSpPr>
          <p:cNvPr id="77838" name="Line 32"/>
          <p:cNvSpPr>
            <a:spLocks noChangeShapeType="1"/>
          </p:cNvSpPr>
          <p:nvPr/>
        </p:nvSpPr>
        <p:spPr bwMode="auto">
          <a:xfrm>
            <a:off x="2846388" y="3657600"/>
            <a:ext cx="274637" cy="0"/>
          </a:xfrm>
          <a:prstGeom prst="line">
            <a:avLst/>
          </a:prstGeom>
          <a:noFill/>
          <a:ln w="28575">
            <a:solidFill>
              <a:schemeClr val="tx2"/>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77839" name="Line 33"/>
          <p:cNvSpPr>
            <a:spLocks noChangeShapeType="1"/>
          </p:cNvSpPr>
          <p:nvPr/>
        </p:nvSpPr>
        <p:spPr bwMode="auto">
          <a:xfrm>
            <a:off x="4338638" y="3657600"/>
            <a:ext cx="274637" cy="0"/>
          </a:xfrm>
          <a:prstGeom prst="line">
            <a:avLst/>
          </a:prstGeom>
          <a:noFill/>
          <a:ln w="28575">
            <a:solidFill>
              <a:schemeClr val="tx2"/>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77840" name="Line 34"/>
          <p:cNvSpPr>
            <a:spLocks noChangeShapeType="1"/>
          </p:cNvSpPr>
          <p:nvPr/>
        </p:nvSpPr>
        <p:spPr bwMode="auto">
          <a:xfrm>
            <a:off x="5829300" y="3657600"/>
            <a:ext cx="274638" cy="0"/>
          </a:xfrm>
          <a:prstGeom prst="line">
            <a:avLst/>
          </a:prstGeom>
          <a:noFill/>
          <a:ln w="28575">
            <a:solidFill>
              <a:schemeClr val="tx2"/>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77841" name="Line 35"/>
          <p:cNvSpPr>
            <a:spLocks noChangeShapeType="1"/>
          </p:cNvSpPr>
          <p:nvPr/>
        </p:nvSpPr>
        <p:spPr bwMode="auto">
          <a:xfrm>
            <a:off x="7321550" y="3657600"/>
            <a:ext cx="274638" cy="0"/>
          </a:xfrm>
          <a:prstGeom prst="line">
            <a:avLst/>
          </a:prstGeom>
          <a:noFill/>
          <a:ln w="28575">
            <a:solidFill>
              <a:schemeClr val="tx2"/>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77842" name="Line 37"/>
          <p:cNvSpPr>
            <a:spLocks noChangeShapeType="1"/>
          </p:cNvSpPr>
          <p:nvPr/>
        </p:nvSpPr>
        <p:spPr bwMode="auto">
          <a:xfrm>
            <a:off x="2846388" y="4953000"/>
            <a:ext cx="274637" cy="0"/>
          </a:xfrm>
          <a:prstGeom prst="line">
            <a:avLst/>
          </a:prstGeom>
          <a:noFill/>
          <a:ln w="28575">
            <a:solidFill>
              <a:schemeClr val="tx2"/>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77843" name="Line 38"/>
          <p:cNvSpPr>
            <a:spLocks noChangeShapeType="1"/>
          </p:cNvSpPr>
          <p:nvPr/>
        </p:nvSpPr>
        <p:spPr bwMode="auto">
          <a:xfrm>
            <a:off x="4338638" y="4953000"/>
            <a:ext cx="274637" cy="0"/>
          </a:xfrm>
          <a:prstGeom prst="line">
            <a:avLst/>
          </a:prstGeom>
          <a:noFill/>
          <a:ln w="28575">
            <a:solidFill>
              <a:schemeClr val="tx2"/>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77844" name="Line 39"/>
          <p:cNvSpPr>
            <a:spLocks noChangeShapeType="1"/>
          </p:cNvSpPr>
          <p:nvPr/>
        </p:nvSpPr>
        <p:spPr bwMode="auto">
          <a:xfrm>
            <a:off x="5829300" y="4953000"/>
            <a:ext cx="274638" cy="0"/>
          </a:xfrm>
          <a:prstGeom prst="line">
            <a:avLst/>
          </a:prstGeom>
          <a:noFill/>
          <a:ln w="28575">
            <a:solidFill>
              <a:schemeClr val="tx2"/>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77845" name="Line 40"/>
          <p:cNvSpPr>
            <a:spLocks noChangeShapeType="1"/>
          </p:cNvSpPr>
          <p:nvPr/>
        </p:nvSpPr>
        <p:spPr bwMode="auto">
          <a:xfrm>
            <a:off x="7321550" y="4953000"/>
            <a:ext cx="274638" cy="0"/>
          </a:xfrm>
          <a:prstGeom prst="line">
            <a:avLst/>
          </a:prstGeom>
          <a:noFill/>
          <a:ln w="28575">
            <a:solidFill>
              <a:schemeClr val="tx2"/>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11287" name="Text Box 43"/>
          <p:cNvSpPr txBox="1">
            <a:spLocks noChangeArrowheads="1"/>
          </p:cNvSpPr>
          <p:nvPr/>
        </p:nvSpPr>
        <p:spPr bwMode="auto">
          <a:xfrm>
            <a:off x="0" y="3429000"/>
            <a:ext cx="1524000" cy="457200"/>
          </a:xfrm>
          <a:prstGeom prst="rect">
            <a:avLst/>
          </a:prstGeom>
          <a:solidFill>
            <a:schemeClr val="accent2">
              <a:lumMod val="20000"/>
              <a:lumOff val="80000"/>
            </a:schemeClr>
          </a:solidFill>
          <a:ln w="9525">
            <a:noFill/>
            <a:miter lim="800000"/>
            <a:headEnd/>
            <a:tailEnd/>
          </a:ln>
        </p:spPr>
        <p:txBody>
          <a:bodyPr>
            <a:spAutoFit/>
          </a:bodyPr>
          <a:lstStyle/>
          <a:p>
            <a:pPr algn="r" eaLnBrk="1" hangingPunct="1">
              <a:spcBef>
                <a:spcPct val="50000"/>
              </a:spcBef>
              <a:defRPr/>
            </a:pPr>
            <a:r>
              <a:rPr lang="en-US" sz="1200" b="1" dirty="0">
                <a:ea typeface="+mn-ea"/>
              </a:rPr>
              <a:t>Level of consciousness</a:t>
            </a:r>
          </a:p>
        </p:txBody>
      </p:sp>
      <p:sp>
        <p:nvSpPr>
          <p:cNvPr id="11288" name="Text Box 44"/>
          <p:cNvSpPr txBox="1">
            <a:spLocks noChangeArrowheads="1"/>
          </p:cNvSpPr>
          <p:nvPr/>
        </p:nvSpPr>
        <p:spPr bwMode="auto">
          <a:xfrm>
            <a:off x="0" y="4724400"/>
            <a:ext cx="1524000" cy="457200"/>
          </a:xfrm>
          <a:prstGeom prst="rect">
            <a:avLst/>
          </a:prstGeom>
          <a:solidFill>
            <a:schemeClr val="accent2">
              <a:lumMod val="20000"/>
              <a:lumOff val="80000"/>
            </a:schemeClr>
          </a:solidFill>
          <a:ln w="9525">
            <a:noFill/>
            <a:miter lim="800000"/>
            <a:headEnd/>
            <a:tailEnd/>
          </a:ln>
        </p:spPr>
        <p:txBody>
          <a:bodyPr>
            <a:spAutoFit/>
          </a:bodyPr>
          <a:lstStyle/>
          <a:p>
            <a:pPr algn="r" eaLnBrk="1" hangingPunct="1">
              <a:spcBef>
                <a:spcPct val="50000"/>
              </a:spcBef>
              <a:defRPr/>
            </a:pPr>
            <a:r>
              <a:rPr lang="en-US" sz="1200" b="1">
                <a:ea typeface="+mn-ea"/>
              </a:rPr>
              <a:t>Protective reflexes</a:t>
            </a:r>
          </a:p>
        </p:txBody>
      </p:sp>
    </p:spTree>
    <p:extLst>
      <p:ext uri="{BB962C8B-B14F-4D97-AF65-F5344CB8AC3E}">
        <p14:creationId xmlns:p14="http://schemas.microsoft.com/office/powerpoint/2010/main" val="169232176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Moderately Sedated</a:t>
            </a:r>
          </a:p>
        </p:txBody>
      </p:sp>
      <p:pic>
        <p:nvPicPr>
          <p:cNvPr id="78851" name="Picture 9"/>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889000" y="1460500"/>
            <a:ext cx="2692400" cy="2743200"/>
          </a:xfrm>
        </p:spPr>
      </p:pic>
      <p:sp>
        <p:nvSpPr>
          <p:cNvPr id="78852" name="Rectangle 10"/>
          <p:cNvSpPr>
            <a:spLocks noGrp="1" noChangeArrowheads="1"/>
          </p:cNvSpPr>
          <p:nvPr>
            <p:ph type="body" sz="half" idx="2"/>
          </p:nvPr>
        </p:nvSpPr>
        <p:spPr>
          <a:xfrm>
            <a:off x="3810000" y="1447800"/>
            <a:ext cx="4833938" cy="4038600"/>
          </a:xfrm>
        </p:spPr>
        <p:txBody>
          <a:bodyPr/>
          <a:lstStyle/>
          <a:p>
            <a:pPr eaLnBrk="1" hangingPunct="1">
              <a:buFont typeface="Wingdings" panose="05000000000000000000" pitchFamily="2" charset="2"/>
              <a:buNone/>
            </a:pPr>
            <a:r>
              <a:rPr lang="en-US" altLang="en-US" sz="2000" b="1" dirty="0" smtClean="0">
                <a:latin typeface="Times New Roman" panose="02020603050405020304" pitchFamily="18" charset="0"/>
                <a:ea typeface="ＭＳ Ｐゴシック" panose="020B0600070205080204" pitchFamily="34" charset="-128"/>
                <a:cs typeface="Times New Roman" panose="02020603050405020304" pitchFamily="18" charset="0"/>
              </a:rPr>
              <a:t>A Moderately Sedated Patient:</a:t>
            </a:r>
          </a:p>
          <a:p>
            <a:pPr eaLnBrk="1" hangingPunct="1"/>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Looks like this and is </a:t>
            </a:r>
            <a:r>
              <a:rPr lang="en-US" altLang="en-US" sz="2000" dirty="0" err="1" smtClean="0">
                <a:latin typeface="Times New Roman" panose="02020603050405020304" pitchFamily="18" charset="0"/>
                <a:ea typeface="ＭＳ Ｐゴシック" panose="020B0600070205080204" pitchFamily="34" charset="-128"/>
                <a:cs typeface="Times New Roman" panose="02020603050405020304" pitchFamily="18" charset="0"/>
              </a:rPr>
              <a:t>arousable</a:t>
            </a:r>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 to verbal stimuli, able to answer your questions and respond to verbal commands (like “take a deep breath”).</a:t>
            </a:r>
          </a:p>
          <a:p>
            <a:pPr eaLnBrk="1" hangingPunct="1"/>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Is able to maintain his/her own airway and breathes adequately, taking full,</a:t>
            </a:r>
            <a:b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2000" b="1" u="sng" dirty="0" smtClean="0">
                <a:latin typeface="Times New Roman" panose="02020603050405020304" pitchFamily="18" charset="0"/>
                <a:ea typeface="ＭＳ Ｐゴシック" panose="020B0600070205080204" pitchFamily="34" charset="-128"/>
                <a:cs typeface="Times New Roman" panose="02020603050405020304" pitchFamily="18" charset="0"/>
              </a:rPr>
              <a:t>not shallow</a:t>
            </a:r>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 breaths.</a:t>
            </a:r>
          </a:p>
        </p:txBody>
      </p:sp>
    </p:spTree>
    <p:extLst>
      <p:ext uri="{BB962C8B-B14F-4D97-AF65-F5344CB8AC3E}">
        <p14:creationId xmlns:p14="http://schemas.microsoft.com/office/powerpoint/2010/main" val="263199214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8"/>
          <p:cNvSpPr>
            <a:spLocks noGrp="1" noChangeArrowheads="1"/>
          </p:cNvSpPr>
          <p:nvPr>
            <p:ph type="title"/>
          </p:nvPr>
        </p:nvSpPr>
        <p:spPr>
          <a:xfrm>
            <a:off x="762000" y="742950"/>
            <a:ext cx="8382000" cy="461963"/>
          </a:xfrm>
        </p:spPr>
        <p:txBody>
          <a:bodyPr/>
          <a:lstStyle/>
          <a:p>
            <a:pPr eaLnBrk="1" hangingPunct="1"/>
            <a:r>
              <a:rPr lang="en-US" altLang="en-US" sz="2400" smtClean="0">
                <a:ea typeface="ＭＳ Ｐゴシック" panose="020B0600070205080204" pitchFamily="34" charset="-128"/>
              </a:rPr>
              <a:t>Moderate to Deep Sedation</a:t>
            </a:r>
          </a:p>
        </p:txBody>
      </p:sp>
      <p:pic>
        <p:nvPicPr>
          <p:cNvPr id="79875" name="Picture 9"/>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14400" y="1447800"/>
            <a:ext cx="2073275" cy="2743200"/>
          </a:xfrm>
        </p:spPr>
      </p:pic>
      <p:sp>
        <p:nvSpPr>
          <p:cNvPr id="79876" name="Rectangle 10"/>
          <p:cNvSpPr>
            <a:spLocks noGrp="1" noChangeArrowheads="1"/>
          </p:cNvSpPr>
          <p:nvPr>
            <p:ph type="body" sz="half" idx="2"/>
          </p:nvPr>
        </p:nvSpPr>
        <p:spPr>
          <a:xfrm>
            <a:off x="3200400" y="1470660"/>
            <a:ext cx="5257800" cy="4701540"/>
          </a:xfrm>
        </p:spPr>
        <p:txBody>
          <a:bodyPr/>
          <a:lstStyle/>
          <a:p>
            <a:pPr marL="0" indent="0" eaLnBrk="1" hangingPunct="1">
              <a:buFont typeface="Wingdings" panose="05000000000000000000" pitchFamily="2" charset="2"/>
              <a:buNone/>
            </a:pPr>
            <a:r>
              <a:rPr lang="en-US" altLang="en-US" sz="2000" b="1" dirty="0" smtClean="0">
                <a:ea typeface="ＭＳ Ｐゴシック" panose="020B0600070205080204" pitchFamily="34" charset="-128"/>
              </a:rPr>
              <a:t>If the patient goes from Moderate Sedation to Deep Sedation, the person monitoring the patient:</a:t>
            </a:r>
          </a:p>
          <a:p>
            <a:pPr marL="0" indent="0" eaLnBrk="1" hangingPunct="1"/>
            <a:r>
              <a:rPr lang="en-US" altLang="en-US" sz="2000" b="1" dirty="0" smtClean="0">
                <a:ea typeface="ＭＳ Ｐゴシック" panose="020B0600070205080204" pitchFamily="34" charset="-128"/>
              </a:rPr>
              <a:t>  </a:t>
            </a:r>
            <a:r>
              <a:rPr lang="en-US" altLang="en-US" sz="2000" dirty="0" smtClean="0">
                <a:ea typeface="ＭＳ Ｐゴシック" panose="020B0600070205080204" pitchFamily="34" charset="-128"/>
              </a:rPr>
              <a:t>Makes the MD doing the procedure aware</a:t>
            </a:r>
          </a:p>
          <a:p>
            <a:pPr marL="0" indent="0" eaLnBrk="1" hangingPunct="1"/>
            <a:r>
              <a:rPr lang="en-US" altLang="en-US" sz="2000" dirty="0" smtClean="0">
                <a:ea typeface="ＭＳ Ｐゴシック" panose="020B0600070205080204" pitchFamily="34" charset="-128"/>
              </a:rPr>
              <a:t>  Helps patient maintain open airway </a:t>
            </a:r>
          </a:p>
          <a:p>
            <a:pPr marL="0" indent="0" eaLnBrk="1" hangingPunct="1">
              <a:buFont typeface="Wingdings" panose="05000000000000000000" pitchFamily="2" charset="2"/>
              <a:buNone/>
            </a:pPr>
            <a:r>
              <a:rPr lang="en-US" altLang="en-US" sz="2000" dirty="0" smtClean="0">
                <a:ea typeface="ＭＳ Ｐゴシック" panose="020B0600070205080204" pitchFamily="34" charset="-128"/>
              </a:rPr>
              <a:t>   (oral airway, head tilt-chin lift, jaw thrust) </a:t>
            </a:r>
          </a:p>
          <a:p>
            <a:pPr marL="0" indent="0" eaLnBrk="1" hangingPunct="1"/>
            <a:r>
              <a:rPr lang="en-US" altLang="en-US" sz="2000" dirty="0" smtClean="0">
                <a:ea typeface="ＭＳ Ｐゴシック" panose="020B0600070205080204" pitchFamily="34" charset="-128"/>
              </a:rPr>
              <a:t>  Assists with ventilations via </a:t>
            </a:r>
            <a:r>
              <a:rPr lang="en-US" altLang="en-US" sz="2000" dirty="0" err="1" smtClean="0">
                <a:ea typeface="ＭＳ Ｐゴシック" panose="020B0600070205080204" pitchFamily="34" charset="-128"/>
              </a:rPr>
              <a:t>Ambu</a:t>
            </a:r>
            <a:r>
              <a:rPr lang="en-US" altLang="en-US" sz="2000" dirty="0" smtClean="0">
                <a:ea typeface="ＭＳ Ｐゴシック" panose="020B0600070205080204" pitchFamily="34" charset="-128"/>
              </a:rPr>
              <a:t> Bag </a:t>
            </a:r>
          </a:p>
          <a:p>
            <a:pPr marL="0" indent="0" eaLnBrk="1" hangingPunct="1">
              <a:buNone/>
            </a:pPr>
            <a:r>
              <a:rPr lang="en-US" altLang="en-US" sz="2000" dirty="0">
                <a:ea typeface="ＭＳ Ｐゴシック" panose="020B0600070205080204" pitchFamily="34" charset="-128"/>
              </a:rPr>
              <a:t> </a:t>
            </a:r>
            <a:r>
              <a:rPr lang="en-US" altLang="en-US" sz="2000" dirty="0" smtClean="0">
                <a:ea typeface="ＭＳ Ｐゴシック" panose="020B0600070205080204" pitchFamily="34" charset="-128"/>
              </a:rPr>
              <a:t> &amp; Mask with 100% O2 as needed</a:t>
            </a:r>
          </a:p>
          <a:p>
            <a:pPr marL="0" indent="0" eaLnBrk="1" hangingPunct="1"/>
            <a:r>
              <a:rPr lang="en-US" altLang="en-US" sz="2000" dirty="0" smtClean="0">
                <a:ea typeface="ＭＳ Ｐゴシック" panose="020B0600070205080204" pitchFamily="34" charset="-128"/>
              </a:rPr>
              <a:t>  Administers reversal agents if needed</a:t>
            </a:r>
          </a:p>
          <a:p>
            <a:pPr marL="0" indent="0" eaLnBrk="1" hangingPunct="1"/>
            <a:r>
              <a:rPr lang="en-US" altLang="en-US" sz="2000" dirty="0" smtClean="0">
                <a:ea typeface="ＭＳ Ｐゴシック" panose="020B0600070205080204" pitchFamily="34" charset="-128"/>
              </a:rPr>
              <a:t>  Supports BP &amp; cardiac rhythm with fluids </a:t>
            </a:r>
          </a:p>
          <a:p>
            <a:pPr marL="0" indent="0" eaLnBrk="1" hangingPunct="1">
              <a:buNone/>
            </a:pPr>
            <a:r>
              <a:rPr lang="en-US" altLang="en-US" sz="2000" dirty="0">
                <a:ea typeface="ＭＳ Ｐゴシック" panose="020B0600070205080204" pitchFamily="34" charset="-128"/>
              </a:rPr>
              <a:t> </a:t>
            </a:r>
            <a:r>
              <a:rPr lang="en-US" altLang="en-US" sz="2000" dirty="0" smtClean="0">
                <a:ea typeface="ＭＳ Ｐゴシック" panose="020B0600070205080204" pitchFamily="34" charset="-128"/>
              </a:rPr>
              <a:t>  and meds if needed</a:t>
            </a:r>
          </a:p>
          <a:p>
            <a:pPr marL="0" indent="0" eaLnBrk="1" hangingPunct="1"/>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28275244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Undesired Effects of Deep Sedation </a:t>
            </a:r>
          </a:p>
        </p:txBody>
      </p:sp>
      <p:sp>
        <p:nvSpPr>
          <p:cNvPr id="80899" name="Rectangle 7"/>
          <p:cNvSpPr>
            <a:spLocks noGrp="1" noChangeArrowheads="1"/>
          </p:cNvSpPr>
          <p:nvPr>
            <p:ph idx="1"/>
          </p:nvPr>
        </p:nvSpPr>
        <p:spPr/>
        <p:txBody>
          <a:bodyPr/>
          <a:lstStyle/>
          <a:p>
            <a:pPr eaLnBrk="1" hangingPunct="1">
              <a:buSzTx/>
              <a:buFont typeface="Wingdings" panose="05000000000000000000" pitchFamily="2" charset="2"/>
              <a:buAutoNum type="arabicPeriod"/>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Airway obstruction (tongue)</a:t>
            </a:r>
          </a:p>
          <a:p>
            <a:pPr eaLnBrk="1" hangingPunct="1">
              <a:buSzTx/>
              <a:buFont typeface="Wingdings" panose="05000000000000000000" pitchFamily="2" charset="2"/>
              <a:buAutoNum type="arabicPeriod"/>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Respiratory depression-&gt;Apnea</a:t>
            </a:r>
          </a:p>
          <a:p>
            <a:pPr eaLnBrk="1" hangingPunct="1">
              <a:buSzTx/>
              <a:buFont typeface="Wingdings" panose="05000000000000000000" pitchFamily="2" charset="2"/>
              <a:buAutoNum type="arabicPeriod"/>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Hypotension</a:t>
            </a:r>
          </a:p>
          <a:p>
            <a:pPr eaLnBrk="1" hangingPunct="1">
              <a:buSzTx/>
              <a:buFont typeface="Wingdings" panose="05000000000000000000" pitchFamily="2" charset="2"/>
              <a:buAutoNum type="arabicPeriod"/>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Agitation</a:t>
            </a:r>
          </a:p>
          <a:p>
            <a:pPr eaLnBrk="1" hangingPunct="1">
              <a:buSzTx/>
              <a:buFont typeface="Wingdings" panose="05000000000000000000" pitchFamily="2" charset="2"/>
              <a:buAutoNum type="arabicPeriod"/>
            </a:pPr>
            <a:r>
              <a:rPr lang="en-US" altLang="en-US"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Unarousable</a:t>
            </a: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sleep</a:t>
            </a:r>
          </a:p>
          <a:p>
            <a:pPr eaLnBrk="1" hangingPunct="1">
              <a:buSzTx/>
              <a:buFont typeface="Wingdings" panose="05000000000000000000" pitchFamily="2" charset="2"/>
              <a:buAutoNum type="arabicPeriod"/>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Significantly slurred speech</a:t>
            </a:r>
          </a:p>
          <a:p>
            <a:pPr eaLnBrk="1" hangingPunct="1">
              <a:buSzTx/>
              <a:buFont typeface="Wingdings" panose="05000000000000000000" pitchFamily="2" charset="2"/>
              <a:buAutoNum type="arabicPeriod"/>
            </a:pPr>
            <a:r>
              <a:rPr lang="en-US" altLang="en-US"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Nystagmus</a:t>
            </a:r>
            <a:endPar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967196042"/>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Consent for Procedure + Sedation</a:t>
            </a:r>
          </a:p>
        </p:txBody>
      </p:sp>
      <p:sp>
        <p:nvSpPr>
          <p:cNvPr id="83971" name="Rectangle 7"/>
          <p:cNvSpPr>
            <a:spLocks noGrp="1" noChangeArrowheads="1"/>
          </p:cNvSpPr>
          <p:nvPr>
            <p:ph idx="1"/>
          </p:nvPr>
        </p:nvSpPr>
        <p:spPr/>
        <p:txBody>
          <a:bodyPr/>
          <a:lstStyle/>
          <a:p>
            <a:pPr marL="285750" indent="-28575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Physician to explain risk &amp; benefits to patient &amp; family &amp; obtain informed consent</a:t>
            </a:r>
          </a:p>
          <a:p>
            <a:pPr marL="285750" indent="-28575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Obtain patient signature </a:t>
            </a:r>
            <a:r>
              <a:rPr lang="en-US" altLang="en-US" sz="2000" b="1" u="sng"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prior</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to administration of any sedative or opioid</a:t>
            </a:r>
          </a:p>
          <a:p>
            <a:pPr marL="741363" lvl="2" indent="-285750" eaLnBrk="1" hangingPunct="1"/>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Include time and date</a:t>
            </a:r>
          </a:p>
          <a:p>
            <a:pPr marL="285750" indent="-28575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Witness’s signature</a:t>
            </a:r>
          </a:p>
          <a:p>
            <a:pPr marL="741363" lvl="2" indent="-285750" eaLnBrk="1" hangingPunct="1"/>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Time and date should match patient’s</a:t>
            </a:r>
          </a:p>
          <a:p>
            <a:pPr marL="741363" lvl="2" indent="-285750" eaLnBrk="1" hangingPunct="1"/>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Witnessing patient signed consent</a:t>
            </a:r>
          </a:p>
          <a:p>
            <a:pPr lvl="1" eaLnBrk="1" hangingPunct="1"/>
            <a:endParaRPr lang="en-US" altLang="en-US" dirty="0" smtClean="0">
              <a:ea typeface="ＭＳ Ｐゴシック" panose="020B0600070205080204" pitchFamily="34" charset="-128"/>
            </a:endParaRPr>
          </a:p>
          <a:p>
            <a:pPr lvl="1" eaLnBrk="1" hangingPunct="1"/>
            <a:endParaRPr lang="en-US" altLang="en-US" dirty="0" smtClean="0">
              <a:ea typeface="ＭＳ Ｐゴシック" panose="020B0600070205080204" pitchFamily="34" charset="-128"/>
            </a:endParaRPr>
          </a:p>
          <a:p>
            <a:pPr lvl="2" eaLnBrk="1" hangingPunct="1"/>
            <a:endParaRPr lang="en-US" altLang="en-US" dirty="0" smtClean="0">
              <a:ea typeface="ＭＳ Ｐゴシック" panose="020B0600070205080204" pitchFamily="34" charset="-128"/>
            </a:endParaRPr>
          </a:p>
          <a:p>
            <a:pPr lvl="1" eaLnBrk="1" hangingPunct="1"/>
            <a:endParaRPr lang="en-US" altLang="en-US" dirty="0" smtClean="0">
              <a:ea typeface="ＭＳ Ｐゴシック" panose="020B0600070205080204" pitchFamily="34" charset="-128"/>
            </a:endParaRPr>
          </a:p>
          <a:p>
            <a:pPr lvl="1" eaLnBrk="1" hangingPunct="1">
              <a:buFont typeface="Wingdings" panose="05000000000000000000" pitchFamily="2" charset="2"/>
              <a:buNone/>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62719937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8"/>
          <p:cNvSpPr>
            <a:spLocks noGrp="1"/>
          </p:cNvSpPr>
          <p:nvPr>
            <p:ph type="title"/>
          </p:nvPr>
        </p:nvSpPr>
        <p:spPr>
          <a:xfrm>
            <a:off x="762000" y="250825"/>
            <a:ext cx="8162925" cy="954088"/>
          </a:xfrm>
        </p:spPr>
        <p:txBody>
          <a:bodyPr/>
          <a:lstStyle/>
          <a:p>
            <a:r>
              <a:rPr lang="en-US" altLang="en-US" smtClean="0">
                <a:ea typeface="ＭＳ Ｐゴシック" panose="020B0600070205080204" pitchFamily="34" charset="-128"/>
              </a:rPr>
              <a:t/>
            </a:r>
            <a:br>
              <a:rPr lang="en-US" altLang="en-US" smtClean="0">
                <a:ea typeface="ＭＳ Ｐゴシック" panose="020B0600070205080204" pitchFamily="34" charset="-128"/>
              </a:rPr>
            </a:br>
            <a:r>
              <a:rPr lang="en-US" altLang="en-US" smtClean="0">
                <a:ea typeface="ＭＳ Ｐゴシック" panose="020B0600070205080204" pitchFamily="34" charset="-128"/>
              </a:rPr>
              <a:t>ASA Classification</a:t>
            </a:r>
          </a:p>
        </p:txBody>
      </p:sp>
      <p:sp>
        <p:nvSpPr>
          <p:cNvPr id="84995" name="Rectangle 7"/>
          <p:cNvSpPr>
            <a:spLocks noGrp="1" noChangeArrowheads="1"/>
          </p:cNvSpPr>
          <p:nvPr>
            <p:ph idx="1"/>
          </p:nvPr>
        </p:nvSpPr>
        <p:spPr/>
        <p:txBody>
          <a:bodyPr/>
          <a:lstStyle/>
          <a:p>
            <a:pPr>
              <a:buFont typeface="Wingdings" panose="05000000000000000000" pitchFamily="2" charset="2"/>
              <a:buNone/>
            </a:pPr>
            <a:r>
              <a:rPr lang="en-US" altLang="en-US" sz="20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ASA Classification is completed by the physician</a:t>
            </a:r>
          </a:p>
          <a:p>
            <a:pPr>
              <a:buFont typeface="Wingdings" panose="05000000000000000000" pitchFamily="2" charset="2"/>
              <a:buNone/>
            </a:pPr>
            <a:endParaRPr lang="en-US" altLang="en-US" sz="20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285750" indent="-28575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ASA I - Healthy Patient</a:t>
            </a:r>
          </a:p>
          <a:p>
            <a:pPr marL="285750" indent="-28575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ASA II - Patient with mild systemic disease</a:t>
            </a:r>
          </a:p>
          <a:p>
            <a:pPr marL="285750" indent="-28575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ASA III - Patient with severe systemic disease</a:t>
            </a:r>
          </a:p>
          <a:p>
            <a:pPr>
              <a:buFont typeface="Wingdings" panose="05000000000000000000" pitchFamily="2" charset="2"/>
              <a:buNone/>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(For example; history of CVA, DM w/ end organ damage, CRF w/ 	dialysis, 	oxygen dependent COPD, CABG, multiple Cardiac Stents, 	Cardiomyopathy, 	MI, Cardiac or Respiratory Arrest, 	</a:t>
            </a: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Pacemaker</a:t>
            </a: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Procedure</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MD</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to consult 	Anesthesia Provider prior to 	procedure</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sym typeface="Wingdings" panose="05000000000000000000" pitchFamily="2" charset="2"/>
              </a:rPr>
              <a:t>  </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Procedure may become Monitored 	Anesthesia Care 	(MAC) or General Anesthesia, both provided by	Anesthesiologist)</a:t>
            </a:r>
          </a:p>
        </p:txBody>
      </p:sp>
    </p:spTree>
    <p:extLst>
      <p:ext uri="{BB962C8B-B14F-4D97-AF65-F5344CB8AC3E}">
        <p14:creationId xmlns:p14="http://schemas.microsoft.com/office/powerpoint/2010/main" val="303157618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title"/>
          </p:nvPr>
        </p:nvSpPr>
        <p:spPr>
          <a:xfrm>
            <a:off x="762000" y="250825"/>
            <a:ext cx="8162925" cy="954088"/>
          </a:xfrm>
        </p:spPr>
        <p:txBody>
          <a:bodyPr/>
          <a:lstStyle/>
          <a:p>
            <a:r>
              <a:rPr lang="en-US" altLang="en-US" smtClean="0">
                <a:ea typeface="ＭＳ Ｐゴシック" panose="020B0600070205080204" pitchFamily="34" charset="-128"/>
              </a:rPr>
              <a:t/>
            </a:r>
            <a:br>
              <a:rPr lang="en-US" altLang="en-US" smtClean="0">
                <a:ea typeface="ＭＳ Ｐゴシック" panose="020B0600070205080204" pitchFamily="34" charset="-128"/>
              </a:rPr>
            </a:br>
            <a:r>
              <a:rPr lang="en-US" altLang="en-US" smtClean="0">
                <a:ea typeface="ＭＳ Ｐゴシック" panose="020B0600070205080204" pitchFamily="34" charset="-128"/>
              </a:rPr>
              <a:t>ASA Classification</a:t>
            </a:r>
          </a:p>
        </p:txBody>
      </p:sp>
      <p:sp>
        <p:nvSpPr>
          <p:cNvPr id="86019" name="Rectangle 7"/>
          <p:cNvSpPr>
            <a:spLocks noGrp="1" noChangeArrowheads="1"/>
          </p:cNvSpPr>
          <p:nvPr>
            <p:ph idx="1"/>
          </p:nvPr>
        </p:nvSpPr>
        <p:spPr/>
        <p:txBody>
          <a:bodyPr/>
          <a:lstStyle/>
          <a:p>
            <a:pPr>
              <a:buFont typeface="Wingdings" panose="05000000000000000000" pitchFamily="2" charset="2"/>
              <a:buNone/>
            </a:pPr>
            <a:r>
              <a:rPr lang="en-US" altLang="en-US" sz="20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These ASA levels require a Anesthesia Qualified Physician:</a:t>
            </a:r>
          </a:p>
          <a:p>
            <a:pPr>
              <a:buFont typeface="Wingdings" panose="05000000000000000000" pitchFamily="2" charset="2"/>
              <a:buNone/>
            </a:pPr>
            <a:endPar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ASA IV – Patient with Severe Systemic Disease that is a constant threat to life</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ASA V – Patient is moribund – not expected to survive without the procedure</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ASA VI – Patient declared brain dead whose organs are being removed for donor purposes</a:t>
            </a:r>
          </a:p>
        </p:txBody>
      </p:sp>
    </p:spTree>
    <p:extLst>
      <p:ext uri="{BB962C8B-B14F-4D97-AF65-F5344CB8AC3E}">
        <p14:creationId xmlns:p14="http://schemas.microsoft.com/office/powerpoint/2010/main" val="61658589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9"/>
          <p:cNvSpPr>
            <a:spLocks noGrp="1" noChangeArrowheads="1"/>
          </p:cNvSpPr>
          <p:nvPr>
            <p:ph type="title"/>
          </p:nvPr>
        </p:nvSpPr>
        <p:spPr/>
        <p:txBody>
          <a:bodyPr/>
          <a:lstStyle/>
          <a:p>
            <a:r>
              <a:rPr lang="en-US" altLang="en-US" smtClean="0">
                <a:ea typeface="ＭＳ Ｐゴシック" panose="020B0600070205080204" pitchFamily="34" charset="-128"/>
              </a:rPr>
              <a:t>Airway Assessment</a:t>
            </a:r>
          </a:p>
        </p:txBody>
      </p:sp>
      <p:sp>
        <p:nvSpPr>
          <p:cNvPr id="87043" name="Rectangle 21"/>
          <p:cNvSpPr>
            <a:spLocks noGrp="1" noChangeArrowheads="1"/>
          </p:cNvSpPr>
          <p:nvPr>
            <p:ph type="body" sz="half" idx="2"/>
          </p:nvPr>
        </p:nvSpPr>
        <p:spPr>
          <a:xfrm>
            <a:off x="4800600" y="2743200"/>
            <a:ext cx="4022725" cy="3733800"/>
          </a:xfrm>
        </p:spPr>
        <p:txBody>
          <a:bodyPr/>
          <a:lstStyle/>
          <a:p>
            <a:pPr>
              <a:buFont typeface="Wingdings" panose="05000000000000000000" pitchFamily="2" charset="2"/>
              <a:buNone/>
            </a:pPr>
            <a:r>
              <a:rPr lang="en-US" altLang="en-US" sz="2000" b="1" dirty="0" err="1" smtClean="0">
                <a:ea typeface="ＭＳ Ｐゴシック" panose="020B0600070205080204" pitchFamily="34" charset="-128"/>
              </a:rPr>
              <a:t>Mallampati</a:t>
            </a:r>
            <a:r>
              <a:rPr lang="en-US" altLang="en-US" sz="2000" b="1" dirty="0" smtClean="0">
                <a:ea typeface="ＭＳ Ｐゴシック" panose="020B0600070205080204" pitchFamily="34" charset="-128"/>
              </a:rPr>
              <a:t> Classification</a:t>
            </a:r>
          </a:p>
          <a:p>
            <a:pPr>
              <a:buFont typeface="Wingdings" panose="05000000000000000000" pitchFamily="2" charset="2"/>
              <a:buNone/>
            </a:pPr>
            <a:r>
              <a:rPr lang="en-US" altLang="en-US" sz="2000" dirty="0" smtClean="0">
                <a:ea typeface="ＭＳ Ｐゴシック" panose="020B0600070205080204" pitchFamily="34" charset="-128"/>
              </a:rPr>
              <a:t>Scoring is as follows:</a:t>
            </a:r>
          </a:p>
          <a:p>
            <a:r>
              <a:rPr lang="en-US" altLang="en-US" sz="2000" dirty="0" smtClean="0">
                <a:ea typeface="ＭＳ Ｐゴシック" panose="020B0600070205080204" pitchFamily="34" charset="-128"/>
              </a:rPr>
              <a:t>Class 1: Full visibility of tonsils, uvula and soft palate</a:t>
            </a:r>
          </a:p>
          <a:p>
            <a:r>
              <a:rPr lang="en-US" altLang="en-US" sz="2000" dirty="0" smtClean="0">
                <a:ea typeface="ＭＳ Ｐゴシック" panose="020B0600070205080204" pitchFamily="34" charset="-128"/>
              </a:rPr>
              <a:t>Class 2: Visibility of hard and soft palate, upper portion of tonsils and uvula</a:t>
            </a:r>
          </a:p>
          <a:p>
            <a:r>
              <a:rPr lang="en-US" altLang="en-US" sz="2000" dirty="0" smtClean="0">
                <a:ea typeface="ＭＳ Ｐゴシック" panose="020B0600070205080204" pitchFamily="34" charset="-128"/>
              </a:rPr>
              <a:t>Class 3: Soft and hard palate and base of the uvula are visible</a:t>
            </a:r>
          </a:p>
          <a:p>
            <a:r>
              <a:rPr lang="en-US" altLang="en-US" sz="2000" dirty="0" smtClean="0">
                <a:ea typeface="ＭＳ Ｐゴシック" panose="020B0600070205080204" pitchFamily="34" charset="-128"/>
              </a:rPr>
              <a:t>Class 4: Only hard palate visible</a:t>
            </a:r>
          </a:p>
        </p:txBody>
      </p:sp>
      <p:pic>
        <p:nvPicPr>
          <p:cNvPr id="87044" name="Picture 15" descr="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3886200" cy="2390775"/>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87061" name="TextBox 5"/>
          <p:cNvSpPr txBox="1">
            <a:spLocks noChangeArrowheads="1"/>
          </p:cNvSpPr>
          <p:nvPr/>
        </p:nvSpPr>
        <p:spPr bwMode="auto">
          <a:xfrm>
            <a:off x="838200" y="1600200"/>
            <a:ext cx="792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16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folHlink"/>
              </a:buClr>
              <a:buSzPct val="70000"/>
              <a:buFont typeface="Wingdings" panose="05000000000000000000" pitchFamily="2" charset="2"/>
              <a:buChar char="n"/>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hlink"/>
              </a:buClr>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2000" b="1" dirty="0">
                <a:latin typeface="Times New Roman" panose="02020603050405020304" pitchFamily="18" charset="0"/>
                <a:cs typeface="Times New Roman" panose="02020603050405020304" pitchFamily="18" charset="0"/>
              </a:rPr>
              <a:t>The </a:t>
            </a:r>
            <a:r>
              <a:rPr lang="en-US" altLang="en-US" sz="2000" b="1" dirty="0" err="1">
                <a:latin typeface="Times New Roman" panose="02020603050405020304" pitchFamily="18" charset="0"/>
                <a:cs typeface="Times New Roman" panose="02020603050405020304" pitchFamily="18" charset="0"/>
              </a:rPr>
              <a:t>Mallampati</a:t>
            </a:r>
            <a:r>
              <a:rPr lang="en-US" altLang="en-US" sz="2000" b="1" dirty="0">
                <a:latin typeface="Times New Roman" panose="02020603050405020304" pitchFamily="18" charset="0"/>
                <a:cs typeface="Times New Roman" panose="02020603050405020304" pitchFamily="18" charset="0"/>
              </a:rPr>
              <a:t> score predicts ease of intubation.  Class 1 and 2 are likely easy to intubate while class 3 and 4 may be difficult to intubate. </a:t>
            </a:r>
          </a:p>
        </p:txBody>
      </p:sp>
    </p:spTree>
    <p:extLst>
      <p:ext uri="{BB962C8B-B14F-4D97-AF65-F5344CB8AC3E}">
        <p14:creationId xmlns:p14="http://schemas.microsoft.com/office/powerpoint/2010/main" val="294654412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8"/>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Airway Assessment</a:t>
            </a:r>
            <a:endParaRPr lang="en-US" altLang="en-US" sz="2400" smtClean="0">
              <a:ea typeface="ＭＳ Ｐゴシック" panose="020B0600070205080204" pitchFamily="34" charset="-128"/>
            </a:endParaRPr>
          </a:p>
        </p:txBody>
      </p:sp>
      <p:sp>
        <p:nvSpPr>
          <p:cNvPr id="89091" name="Rectangle 19"/>
          <p:cNvSpPr>
            <a:spLocks noGrp="1" noChangeArrowheads="1"/>
          </p:cNvSpPr>
          <p:nvPr>
            <p:ph type="body" sz="half" idx="1"/>
          </p:nvPr>
        </p:nvSpPr>
        <p:spPr>
          <a:xfrm>
            <a:off x="762000" y="2667000"/>
            <a:ext cx="3962400" cy="2743200"/>
          </a:xfrm>
        </p:spPr>
        <p:txBody>
          <a:bodyPr/>
          <a:lstStyle/>
          <a:p>
            <a:pPr eaLnBrk="1" hangingPunct="1"/>
            <a:r>
              <a:rPr lang="en-US" altLang="en-US" sz="1600" dirty="0" smtClean="0">
                <a:ea typeface="ＭＳ Ｐゴシック" panose="020B0600070205080204" pitchFamily="34" charset="-128"/>
              </a:rPr>
              <a:t>Morbid obesity</a:t>
            </a:r>
          </a:p>
          <a:p>
            <a:pPr eaLnBrk="1" hangingPunct="1"/>
            <a:r>
              <a:rPr lang="en-US" altLang="en-US" sz="1600" dirty="0" err="1" smtClean="0">
                <a:ea typeface="ＭＳ Ｐゴシック" panose="020B0600070205080204" pitchFamily="34" charset="-128"/>
              </a:rPr>
              <a:t>Hx</a:t>
            </a:r>
            <a:r>
              <a:rPr lang="en-US" altLang="en-US" sz="1600" dirty="0" smtClean="0">
                <a:ea typeface="ＭＳ Ｐゴシック" panose="020B0600070205080204" pitchFamily="34" charset="-128"/>
              </a:rPr>
              <a:t> OSA, snoring</a:t>
            </a:r>
          </a:p>
          <a:p>
            <a:pPr eaLnBrk="1" hangingPunct="1"/>
            <a:r>
              <a:rPr lang="en-US" altLang="en-US" sz="1600" dirty="0" smtClean="0">
                <a:ea typeface="ＭＳ Ｐゴシック" panose="020B0600070205080204" pitchFamily="34" charset="-128"/>
              </a:rPr>
              <a:t>Small mouth opening (&lt;3 fingerbreadths)</a:t>
            </a:r>
          </a:p>
          <a:p>
            <a:pPr eaLnBrk="1" hangingPunct="1"/>
            <a:r>
              <a:rPr lang="en-US" altLang="en-US" sz="1600" dirty="0" smtClean="0">
                <a:ea typeface="ＭＳ Ｐゴシック" panose="020B0600070205080204" pitchFamily="34" charset="-128"/>
              </a:rPr>
              <a:t>Large tongue</a:t>
            </a:r>
          </a:p>
          <a:p>
            <a:pPr eaLnBrk="1" hangingPunct="1"/>
            <a:r>
              <a:rPr lang="en-US" altLang="en-US" sz="1600" dirty="0" smtClean="0">
                <a:ea typeface="ＭＳ Ｐゴシック" panose="020B0600070205080204" pitchFamily="34" charset="-128"/>
              </a:rPr>
              <a:t>Large overbite</a:t>
            </a:r>
          </a:p>
          <a:p>
            <a:pPr eaLnBrk="1" hangingPunct="1"/>
            <a:r>
              <a:rPr lang="en-US" altLang="en-US" sz="1600" dirty="0" smtClean="0">
                <a:ea typeface="ＭＳ Ｐゴシック" panose="020B0600070205080204" pitchFamily="34" charset="-128"/>
              </a:rPr>
              <a:t>Short neck</a:t>
            </a:r>
          </a:p>
          <a:p>
            <a:pPr eaLnBrk="1" hangingPunct="1"/>
            <a:r>
              <a:rPr lang="en-US" altLang="en-US" sz="1600" dirty="0" smtClean="0">
                <a:ea typeface="ＭＳ Ｐゴシック" panose="020B0600070205080204" pitchFamily="34" charset="-128"/>
              </a:rPr>
              <a:t>Arthritis of neck</a:t>
            </a:r>
          </a:p>
          <a:p>
            <a:pPr eaLnBrk="1" hangingPunct="1"/>
            <a:r>
              <a:rPr lang="en-US" altLang="en-US" sz="1600" dirty="0" smtClean="0">
                <a:ea typeface="ＭＳ Ｐゴシック" panose="020B0600070205080204" pitchFamily="34" charset="-128"/>
              </a:rPr>
              <a:t>Previous tracheostomy</a:t>
            </a:r>
          </a:p>
          <a:p>
            <a:pPr eaLnBrk="1" hangingPunct="1"/>
            <a:r>
              <a:rPr lang="en-US" altLang="en-US" sz="1600" dirty="0" smtClean="0">
                <a:ea typeface="ＭＳ Ｐゴシック" panose="020B0600070205080204" pitchFamily="34" charset="-128"/>
              </a:rPr>
              <a:t>History of neck irradiation</a:t>
            </a:r>
          </a:p>
        </p:txBody>
      </p:sp>
      <p:pic>
        <p:nvPicPr>
          <p:cNvPr id="89092" name="Picture 14"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530" y="2788920"/>
            <a:ext cx="2971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9" name="TextBox 5"/>
          <p:cNvSpPr txBox="1">
            <a:spLocks noChangeArrowheads="1"/>
          </p:cNvSpPr>
          <p:nvPr/>
        </p:nvSpPr>
        <p:spPr bwMode="auto">
          <a:xfrm>
            <a:off x="914400" y="1600200"/>
            <a:ext cx="708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16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folHlink"/>
              </a:buClr>
              <a:buSzPct val="70000"/>
              <a:buFont typeface="Wingdings" panose="05000000000000000000" pitchFamily="2" charset="2"/>
              <a:buChar char="n"/>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hlink"/>
              </a:buClr>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1800" dirty="0">
                <a:latin typeface="Times New Roman" panose="02020603050405020304" pitchFamily="18" charset="0"/>
                <a:cs typeface="Times New Roman" panose="02020603050405020304" pitchFamily="18" charset="0"/>
              </a:rPr>
              <a:t>Examine the patient and look for other features that my predict airway obstruction or difficult intubation.</a:t>
            </a:r>
          </a:p>
        </p:txBody>
      </p:sp>
    </p:spTree>
    <p:extLst>
      <p:ext uri="{BB962C8B-B14F-4D97-AF65-F5344CB8AC3E}">
        <p14:creationId xmlns:p14="http://schemas.microsoft.com/office/powerpoint/2010/main" val="219757294"/>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762000" y="250825"/>
            <a:ext cx="8162925" cy="954088"/>
          </a:xfrm>
        </p:spPr>
        <p:txBody>
          <a:bodyPr/>
          <a:lstStyle/>
          <a:p>
            <a:r>
              <a:rPr lang="en-US" altLang="en-US" smtClean="0">
                <a:ea typeface="ＭＳ Ｐゴシック" panose="020B0600070205080204" pitchFamily="34" charset="-128"/>
              </a:rPr>
              <a:t>Adult Procedural Sedation by the </a:t>
            </a:r>
            <a:br>
              <a:rPr lang="en-US" altLang="en-US" smtClean="0">
                <a:ea typeface="ＭＳ Ｐゴシック" panose="020B0600070205080204" pitchFamily="34" charset="-128"/>
              </a:rPr>
            </a:br>
            <a:r>
              <a:rPr lang="en-US" altLang="en-US" smtClean="0">
                <a:ea typeface="ＭＳ Ｐゴシック" panose="020B0600070205080204" pitchFamily="34" charset="-128"/>
              </a:rPr>
              <a:t>Non-Anesthesiologist</a:t>
            </a:r>
          </a:p>
        </p:txBody>
      </p:sp>
      <p:sp>
        <p:nvSpPr>
          <p:cNvPr id="67587" name="Content Placeholder 2"/>
          <p:cNvSpPr>
            <a:spLocks noGrp="1"/>
          </p:cNvSpPr>
          <p:nvPr>
            <p:ph idx="1"/>
          </p:nvPr>
        </p:nvSpPr>
        <p:spPr/>
        <p:txBody>
          <a:bodyPr/>
          <a:lstStyle/>
          <a:p>
            <a:pPr>
              <a:buFont typeface="Wingdings" panose="05000000000000000000" pitchFamily="2" charset="2"/>
              <a:buNone/>
            </a:pPr>
            <a:r>
              <a:rPr lang="en-US" altLang="en-US" sz="1600" b="1" dirty="0" smtClean="0">
                <a:solidFill>
                  <a:schemeClr val="tx1"/>
                </a:solidFill>
                <a:latin typeface="+mn-lt"/>
                <a:ea typeface="ＭＳ Ｐゴシック" panose="020B0600070205080204" pitchFamily="34" charset="-128"/>
                <a:cs typeface="Times New Roman" panose="02020603050405020304" pitchFamily="18" charset="0"/>
              </a:rPr>
              <a:t>Guidelines for adult procedural sedation promote safe and effective medical practice</a:t>
            </a:r>
            <a:r>
              <a:rPr lang="en-US" altLang="en-US" sz="1600" dirty="0" smtClean="0">
                <a:solidFill>
                  <a:schemeClr val="tx1"/>
                </a:solidFill>
                <a:latin typeface="+mn-lt"/>
                <a:ea typeface="ＭＳ Ｐゴシック" panose="020B0600070205080204" pitchFamily="34" charset="-128"/>
                <a:cs typeface="Times New Roman" panose="02020603050405020304" pitchFamily="18" charset="0"/>
              </a:rPr>
              <a:t>:</a:t>
            </a:r>
          </a:p>
          <a:p>
            <a:pPr>
              <a:buFont typeface="Wingdings" panose="05000000000000000000" pitchFamily="2" charset="2"/>
              <a:buNone/>
            </a:pPr>
            <a:endParaRPr lang="en-US" altLang="en-US" sz="1600" dirty="0" smtClean="0">
              <a:solidFill>
                <a:schemeClr val="tx1"/>
              </a:solidFill>
              <a:latin typeface="+mn-lt"/>
              <a:ea typeface="ＭＳ Ｐゴシック" panose="020B0600070205080204" pitchFamily="34" charset="-128"/>
              <a:cs typeface="Times New Roman" panose="02020603050405020304" pitchFamily="18" charset="0"/>
            </a:endParaRPr>
          </a:p>
          <a:p>
            <a:pPr marL="285750" indent="-285750">
              <a:buFont typeface="Arial" panose="020B0604020202020204" pitchFamily="34" charset="0"/>
              <a:buChar char="•"/>
            </a:pPr>
            <a:r>
              <a:rPr lang="en-US" altLang="en-US" sz="1600" dirty="0" smtClean="0">
                <a:solidFill>
                  <a:schemeClr val="tx1"/>
                </a:solidFill>
                <a:latin typeface="+mn-lt"/>
                <a:ea typeface="ＭＳ Ｐゴシック" panose="020B0600070205080204" pitchFamily="34" charset="-128"/>
                <a:cs typeface="Times New Roman" panose="02020603050405020304" pitchFamily="18" charset="0"/>
              </a:rPr>
              <a:t>Many procedures are more tolerable for the patient, and easier for the provider, if the patient receives sedation.</a:t>
            </a:r>
          </a:p>
          <a:p>
            <a:endParaRPr lang="en-US" altLang="en-US" sz="1600" dirty="0" smtClean="0">
              <a:solidFill>
                <a:schemeClr val="tx1"/>
              </a:solidFill>
              <a:latin typeface="+mn-lt"/>
              <a:ea typeface="ＭＳ Ｐゴシック" panose="020B0600070205080204" pitchFamily="34" charset="-128"/>
              <a:cs typeface="Times New Roman" panose="02020603050405020304" pitchFamily="18" charset="0"/>
            </a:endParaRPr>
          </a:p>
          <a:p>
            <a:pPr marL="285750" indent="-285750">
              <a:buFont typeface="Arial" panose="020B0604020202020204" pitchFamily="34" charset="0"/>
              <a:buChar char="•"/>
            </a:pPr>
            <a:r>
              <a:rPr lang="en-US" altLang="en-US" sz="1600" dirty="0" smtClean="0">
                <a:solidFill>
                  <a:schemeClr val="tx1"/>
                </a:solidFill>
                <a:latin typeface="+mn-lt"/>
                <a:ea typeface="ＭＳ Ｐゴシック" panose="020B0600070205080204" pitchFamily="34" charset="-128"/>
                <a:cs typeface="Times New Roman" panose="02020603050405020304" pitchFamily="18" charset="0"/>
              </a:rPr>
              <a:t>In order to provide sedation safely, the American Society of Anesthesiologists (ASA) provides guidelines for patient  selection and evaluation and in how we administer sedation, monitor patients and recover patients.</a:t>
            </a:r>
          </a:p>
          <a:p>
            <a:endParaRPr lang="en-US" altLang="en-US" sz="1600" dirty="0" smtClean="0">
              <a:solidFill>
                <a:schemeClr val="tx1"/>
              </a:solidFill>
              <a:latin typeface="+mn-lt"/>
              <a:ea typeface="ＭＳ Ｐゴシック" panose="020B0600070205080204" pitchFamily="34" charset="-128"/>
              <a:cs typeface="Times New Roman" panose="02020603050405020304" pitchFamily="18" charset="0"/>
            </a:endParaRPr>
          </a:p>
          <a:p>
            <a:pPr marL="285750" indent="-285750">
              <a:buFont typeface="Arial" panose="020B0604020202020204" pitchFamily="34" charset="0"/>
              <a:buChar char="•"/>
            </a:pPr>
            <a:r>
              <a:rPr lang="en-US" altLang="en-US" sz="1600" dirty="0" smtClean="0">
                <a:solidFill>
                  <a:schemeClr val="tx1"/>
                </a:solidFill>
                <a:latin typeface="+mn-lt"/>
                <a:ea typeface="ＭＳ Ｐゴシック" panose="020B0600070205080204" pitchFamily="34" charset="-128"/>
                <a:cs typeface="Times New Roman" panose="02020603050405020304" pitchFamily="18" charset="0"/>
              </a:rPr>
              <a:t>Completing this presentation and successfully taking the knowledge test are parts of the credentialing process for providing procedural sedation.</a:t>
            </a:r>
          </a:p>
          <a:p>
            <a:pPr marL="285750" indent="-285750">
              <a:buFont typeface="Arial" panose="020B0604020202020204" pitchFamily="34" charset="0"/>
              <a:buChar char="•"/>
            </a:pPr>
            <a:endParaRPr lang="en-US" altLang="en-US" sz="1600" dirty="0" smtClean="0">
              <a:solidFill>
                <a:schemeClr val="tx1"/>
              </a:solidFill>
              <a:latin typeface="+mn-lt"/>
              <a:ea typeface="ＭＳ Ｐゴシック" panose="020B0600070205080204" pitchFamily="34" charset="-128"/>
              <a:cs typeface="Times New Roman" panose="02020603050405020304" pitchFamily="18" charset="0"/>
            </a:endParaRPr>
          </a:p>
          <a:p>
            <a:pPr marL="285750" indent="-285750">
              <a:buFont typeface="Arial" panose="020B0604020202020204" pitchFamily="34" charset="0"/>
              <a:buChar char="•"/>
            </a:pPr>
            <a:r>
              <a:rPr lang="en-US" altLang="en-US" sz="1600" dirty="0">
                <a:solidFill>
                  <a:schemeClr val="tx1"/>
                </a:solidFill>
                <a:latin typeface="+mn-lt"/>
                <a:ea typeface="ＭＳ Ｐゴシック" panose="020B0600070205080204" pitchFamily="34" charset="-128"/>
                <a:cs typeface="Times New Roman" panose="02020603050405020304" pitchFamily="18" charset="0"/>
              </a:rPr>
              <a:t>At UM SJMC, separate credentialing exists for adult procedural deep sedation and pediatric moderate sedation. No credentialing exists for pediatric deep sedation and an anesthesiology consult should be obtained in all patients 12 years of age or younger if it is determined that a deep level of sedation will be required.</a:t>
            </a:r>
            <a:endParaRPr lang="en-US" altLang="en-US" sz="1600" b="1" i="1" dirty="0">
              <a:solidFill>
                <a:schemeClr val="tx1"/>
              </a:solidFill>
              <a:latin typeface="+mn-lt"/>
              <a:ea typeface="ＭＳ Ｐゴシック" panose="020B0600070205080204" pitchFamily="34" charset="-128"/>
              <a:cs typeface="Times New Roman" panose="02020603050405020304" pitchFamily="18" charset="0"/>
            </a:endParaRPr>
          </a:p>
          <a:p>
            <a:pPr marL="285750" indent="-285750">
              <a:buFont typeface="Arial" panose="020B0604020202020204" pitchFamily="34" charset="0"/>
              <a:buChar char="•"/>
            </a:pPr>
            <a:endParaRPr lang="en-US" altLang="en-US" sz="1600" dirty="0" smtClean="0">
              <a:solidFill>
                <a:schemeClr val="tx1"/>
              </a:solidFill>
              <a:latin typeface="+mn-lt"/>
              <a:ea typeface="ＭＳ Ｐゴシック" panose="020B0600070205080204" pitchFamily="34" charset="-128"/>
              <a:cs typeface="Times New Roman" panose="02020603050405020304" pitchFamily="18" charset="0"/>
            </a:endParaRPr>
          </a:p>
          <a:p>
            <a:endParaRPr lang="en-US" altLang="en-US" sz="1600" dirty="0" smtClean="0">
              <a:solidFill>
                <a:schemeClr val="tx1"/>
              </a:solidFill>
              <a:latin typeface="+mn-lt"/>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399761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8"/>
          <p:cNvSpPr>
            <a:spLocks noGrp="1" noChangeArrowheads="1"/>
          </p:cNvSpPr>
          <p:nvPr>
            <p:ph type="title"/>
          </p:nvPr>
        </p:nvSpPr>
        <p:spPr>
          <a:xfrm>
            <a:off x="762000" y="258763"/>
            <a:ext cx="8162925" cy="946150"/>
          </a:xfrm>
        </p:spPr>
        <p:txBody>
          <a:bodyPr/>
          <a:lstStyle/>
          <a:p>
            <a:pPr eaLnBrk="1" hangingPunct="1"/>
            <a:r>
              <a:rPr lang="en-US" altLang="en-US" dirty="0" smtClean="0">
                <a:ea typeface="ＭＳ Ｐゴシック" panose="020B0600070205080204" pitchFamily="34" charset="-128"/>
              </a:rPr>
              <a:t>Identify Risk Factors</a:t>
            </a:r>
          </a:p>
        </p:txBody>
      </p:sp>
      <p:sp>
        <p:nvSpPr>
          <p:cNvPr id="90115" name="Rectangle 9"/>
          <p:cNvSpPr>
            <a:spLocks noGrp="1" noChangeArrowheads="1"/>
          </p:cNvSpPr>
          <p:nvPr>
            <p:ph sz="half" idx="1"/>
          </p:nvPr>
        </p:nvSpPr>
        <p:spPr>
          <a:xfrm>
            <a:off x="762000" y="2133600"/>
            <a:ext cx="3978275" cy="2819400"/>
          </a:xfrm>
        </p:spPr>
        <p:txBody>
          <a:bodyPr/>
          <a:lstStyle/>
          <a:p>
            <a:pPr eaLnBrk="1" hangingPunct="1">
              <a:buSzTx/>
              <a:buFont typeface="Wingdings" panose="05000000000000000000" pitchFamily="2" charset="2"/>
              <a:buAutoNum type="arabicPeriod"/>
            </a:pPr>
            <a:r>
              <a:rPr lang="en-US" altLang="en-US" dirty="0" smtClean="0">
                <a:ea typeface="ＭＳ Ｐゴシック" panose="020B0600070205080204" pitchFamily="34" charset="-128"/>
              </a:rPr>
              <a:t>Communication barriers</a:t>
            </a:r>
          </a:p>
          <a:p>
            <a:pPr eaLnBrk="1" hangingPunct="1">
              <a:buSzTx/>
              <a:buFont typeface="Wingdings" panose="05000000000000000000" pitchFamily="2" charset="2"/>
              <a:buAutoNum type="arabicPeriod"/>
            </a:pPr>
            <a:r>
              <a:rPr lang="en-US" altLang="en-US" dirty="0" smtClean="0">
                <a:ea typeface="ＭＳ Ｐゴシック" panose="020B0600070205080204" pitchFamily="34" charset="-128"/>
              </a:rPr>
              <a:t>Pregnancy</a:t>
            </a:r>
          </a:p>
          <a:p>
            <a:pPr eaLnBrk="1" hangingPunct="1">
              <a:buSzTx/>
              <a:buFont typeface="Wingdings" panose="05000000000000000000" pitchFamily="2" charset="2"/>
              <a:buAutoNum type="arabicPeriod"/>
            </a:pPr>
            <a:r>
              <a:rPr lang="en-US" altLang="en-US" dirty="0" err="1" smtClean="0">
                <a:ea typeface="ＭＳ Ｐゴシック" panose="020B0600070205080204" pitchFamily="34" charset="-128"/>
              </a:rPr>
              <a:t>Hx</a:t>
            </a:r>
            <a:r>
              <a:rPr lang="en-US" altLang="en-US" dirty="0" smtClean="0">
                <a:ea typeface="ＭＳ Ｐゴシック" panose="020B0600070205080204" pitchFamily="34" charset="-128"/>
              </a:rPr>
              <a:t> drug, alcohol, tobacco use </a:t>
            </a:r>
          </a:p>
          <a:p>
            <a:pPr eaLnBrk="1" hangingPunct="1">
              <a:buSzTx/>
              <a:buFont typeface="Wingdings" panose="05000000000000000000" pitchFamily="2" charset="2"/>
              <a:buAutoNum type="arabicPeriod"/>
            </a:pPr>
            <a:r>
              <a:rPr lang="en-US" altLang="en-US" dirty="0" smtClean="0">
                <a:ea typeface="ＭＳ Ｐゴシック" panose="020B0600070205080204" pitchFamily="34" charset="-128"/>
              </a:rPr>
              <a:t>Lack of patient prep (patient unable to be NPO)</a:t>
            </a:r>
          </a:p>
          <a:p>
            <a:pPr eaLnBrk="1" hangingPunct="1">
              <a:buSzTx/>
              <a:buFont typeface="Wingdings" panose="05000000000000000000" pitchFamily="2" charset="2"/>
              <a:buAutoNum type="arabicPeriod"/>
            </a:pPr>
            <a:r>
              <a:rPr lang="en-US" altLang="en-US" dirty="0" smtClean="0">
                <a:ea typeface="ＭＳ Ｐゴシック" panose="020B0600070205080204" pitchFamily="34" charset="-128"/>
              </a:rPr>
              <a:t>Use of opioids w/in 24 hours of procedure</a:t>
            </a:r>
          </a:p>
        </p:txBody>
      </p:sp>
      <p:sp>
        <p:nvSpPr>
          <p:cNvPr id="86020" name="Rectangle 10"/>
          <p:cNvSpPr>
            <a:spLocks noGrp="1" noChangeArrowheads="1"/>
          </p:cNvSpPr>
          <p:nvPr>
            <p:ph sz="half" idx="2"/>
          </p:nvPr>
        </p:nvSpPr>
        <p:spPr>
          <a:xfrm>
            <a:off x="4800600" y="2133600"/>
            <a:ext cx="3979863" cy="2514600"/>
          </a:xfrm>
        </p:spPr>
        <p:txBody>
          <a:bodyPr/>
          <a:lstStyle/>
          <a:p>
            <a:pPr eaLnBrk="1" hangingPunct="1">
              <a:buSzTx/>
              <a:buFont typeface="Wingdings" panose="05000000000000000000" pitchFamily="2" charset="2"/>
              <a:buAutoNum type="arabicPeriod" startAt="6"/>
              <a:defRPr/>
            </a:pPr>
            <a:r>
              <a:rPr lang="en-US" altLang="en-US" dirty="0" smtClean="0">
                <a:ea typeface="ＭＳ Ｐゴシック" panose="020B0600070205080204" pitchFamily="34" charset="-128"/>
              </a:rPr>
              <a:t>Previous adverse experience with sedation or anesthesia</a:t>
            </a:r>
          </a:p>
          <a:p>
            <a:pPr eaLnBrk="1" hangingPunct="1">
              <a:buSzTx/>
              <a:buFont typeface="Wingdings" panose="05000000000000000000" pitchFamily="2" charset="2"/>
              <a:buAutoNum type="arabicPeriod" startAt="6"/>
              <a:defRPr/>
            </a:pPr>
            <a:r>
              <a:rPr lang="en-US" altLang="en-US" dirty="0" smtClean="0">
                <a:ea typeface="ＭＳ Ｐゴシック" panose="020B0600070205080204" pitchFamily="34" charset="-128"/>
              </a:rPr>
              <a:t>Recent cold, flu or fever</a:t>
            </a:r>
          </a:p>
          <a:p>
            <a:pPr eaLnBrk="1" hangingPunct="1">
              <a:buSzTx/>
              <a:buFont typeface="Wingdings" panose="05000000000000000000" pitchFamily="2" charset="2"/>
              <a:buAutoNum type="arabicPeriod" startAt="6"/>
              <a:defRPr/>
            </a:pPr>
            <a:r>
              <a:rPr lang="en-US" altLang="en-US" dirty="0" smtClean="0">
                <a:ea typeface="ＭＳ Ｐゴシック" panose="020B0600070205080204" pitchFamily="34" charset="-128"/>
              </a:rPr>
              <a:t>Unstable Vital Signs</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(BP, HR, Rhythm, RR)</a:t>
            </a:r>
          </a:p>
          <a:p>
            <a:pPr eaLnBrk="1" hangingPunct="1">
              <a:buSzTx/>
              <a:buFont typeface="Wingdings" panose="05000000000000000000" pitchFamily="2" charset="2"/>
              <a:buAutoNum type="arabicPeriod" startAt="6"/>
              <a:defRPr/>
            </a:pPr>
            <a:r>
              <a:rPr lang="en-US" altLang="en-US" dirty="0" smtClean="0">
                <a:ea typeface="ＭＳ Ｐゴシック" panose="020B0600070205080204" pitchFamily="34" charset="-128"/>
              </a:rPr>
              <a:t>GI Bleed</a:t>
            </a:r>
          </a:p>
          <a:p>
            <a:pPr marL="0" indent="0" eaLnBrk="1" hangingPunct="1">
              <a:buSzTx/>
              <a:buFont typeface="Wingdings" panose="05000000000000000000" pitchFamily="2" charset="2"/>
              <a:buNone/>
              <a:defRPr/>
            </a:pPr>
            <a:endParaRPr lang="en-US" altLang="en-US" sz="1600" dirty="0" smtClean="0">
              <a:ea typeface="ＭＳ Ｐゴシック" panose="020B0600070205080204" pitchFamily="34" charset="-128"/>
            </a:endParaRPr>
          </a:p>
        </p:txBody>
      </p:sp>
      <p:sp>
        <p:nvSpPr>
          <p:cNvPr id="90117" name="TextBox 5"/>
          <p:cNvSpPr txBox="1">
            <a:spLocks noChangeArrowheads="1"/>
          </p:cNvSpPr>
          <p:nvPr/>
        </p:nvSpPr>
        <p:spPr bwMode="auto">
          <a:xfrm>
            <a:off x="838200" y="1447800"/>
            <a:ext cx="6934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16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folHlink"/>
              </a:buClr>
              <a:buSzPct val="70000"/>
              <a:buFont typeface="Wingdings" panose="05000000000000000000" pitchFamily="2" charset="2"/>
              <a:buChar char="n"/>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hlink"/>
              </a:buClr>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b="1" dirty="0">
                <a:latin typeface="Times New Roman" panose="02020603050405020304" pitchFamily="18" charset="0"/>
                <a:cs typeface="Times New Roman" panose="02020603050405020304" pitchFamily="18" charset="0"/>
              </a:rPr>
              <a:t>Potential risk factors identified during </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patient history &amp; physical:</a:t>
            </a:r>
          </a:p>
          <a:p>
            <a:pPr eaLnBrk="1" hangingPunct="1">
              <a:spcBef>
                <a:spcPct val="0"/>
              </a:spcBef>
              <a:buClrTx/>
              <a:buSzTx/>
              <a:buFontTx/>
              <a:buNone/>
            </a:pPr>
            <a:endParaRPr lang="en-US" altLang="en-US" sz="2400" dirty="0"/>
          </a:p>
        </p:txBody>
      </p:sp>
    </p:spTree>
    <p:extLst>
      <p:ext uri="{BB962C8B-B14F-4D97-AF65-F5344CB8AC3E}">
        <p14:creationId xmlns:p14="http://schemas.microsoft.com/office/powerpoint/2010/main" val="67352458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8"/>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NPO Guidelines</a:t>
            </a:r>
          </a:p>
        </p:txBody>
      </p:sp>
      <p:sp>
        <p:nvSpPr>
          <p:cNvPr id="92163" name="Rectangle 9"/>
          <p:cNvSpPr>
            <a:spLocks noGrp="1" noChangeArrowheads="1"/>
          </p:cNvSpPr>
          <p:nvPr>
            <p:ph idx="1"/>
          </p:nvPr>
        </p:nvSpPr>
        <p:spPr/>
        <p:txBody>
          <a:bodyPr/>
          <a:lstStyle/>
          <a:p>
            <a:pPr marL="285750" indent="-28575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Prior to Non-emergent procedure no:</a:t>
            </a:r>
          </a:p>
          <a:p>
            <a:pPr marL="741363" lvl="2" indent="-285750" eaLnBrk="1" hangingPunct="1"/>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8 hours – Solid food</a:t>
            </a:r>
          </a:p>
          <a:p>
            <a:pPr marL="741363" lvl="2" indent="-285750" eaLnBrk="1" hangingPunct="1"/>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6 hours – Light meal or particulate liquids</a:t>
            </a:r>
          </a:p>
          <a:p>
            <a:pPr marL="741363" lvl="2" indent="-285750" eaLnBrk="1" hangingPunct="1"/>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4 hours – Breast milk</a:t>
            </a:r>
          </a:p>
          <a:p>
            <a:pPr marL="741363" lvl="2" indent="-285750" eaLnBrk="1" hangingPunct="1"/>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 hours – Clear liquids</a:t>
            </a:r>
          </a:p>
          <a:p>
            <a:pPr marL="285750" indent="-28575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Emergency Dept. procedures: Assume full stomach, anticipate increased risk of aspiration</a:t>
            </a:r>
          </a:p>
          <a:p>
            <a:pPr marL="285750" indent="-28575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If the patient is not NPO, consider the risk of aspiration vs the risk of waiting the appropriate time or waiting for an anesthesia provider. Expected level of sedation required to complete procedure should also be factored into the decision.</a:t>
            </a: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71288563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Pre-Procedure Assessment</a:t>
            </a:r>
          </a:p>
        </p:txBody>
      </p:sp>
      <p:sp>
        <p:nvSpPr>
          <p:cNvPr id="82947" name="Rectangle 6"/>
          <p:cNvSpPr>
            <a:spLocks noGrp="1" noChangeArrowheads="1"/>
          </p:cNvSpPr>
          <p:nvPr>
            <p:ph sz="half" idx="1"/>
          </p:nvPr>
        </p:nvSpPr>
        <p:spPr>
          <a:xfrm>
            <a:off x="762000" y="1447800"/>
            <a:ext cx="3429000" cy="4038600"/>
          </a:xfrm>
        </p:spPr>
        <p:txBody>
          <a:bodyPr/>
          <a:lstStyle/>
          <a:p>
            <a:pPr eaLnBrk="1" hangingPunct="1">
              <a:spcBef>
                <a:spcPct val="0"/>
              </a:spcBef>
              <a:tabLst>
                <a:tab pos="3084513" algn="r"/>
              </a:tabLst>
            </a:pPr>
            <a:r>
              <a:rPr lang="en-US" altLang="en-US" sz="1800" dirty="0" smtClean="0">
                <a:ea typeface="ＭＳ Ｐゴシック" panose="020B0600070205080204" pitchFamily="34" charset="-128"/>
              </a:rPr>
              <a:t>Consent	----------------------</a:t>
            </a:r>
            <a:r>
              <a:rPr lang="en-US" altLang="en-US" sz="1800" dirty="0" smtClean="0">
                <a:ea typeface="ＭＳ Ｐゴシック" panose="020B0600070205080204" pitchFamily="34" charset="-128"/>
                <a:sym typeface="Wingdings" panose="05000000000000000000" pitchFamily="2" charset="2"/>
              </a:rPr>
              <a:t></a:t>
            </a:r>
            <a:br>
              <a:rPr lang="en-US" altLang="en-US" sz="1800" dirty="0" smtClean="0">
                <a:ea typeface="ＭＳ Ｐゴシック" panose="020B0600070205080204" pitchFamily="34" charset="-128"/>
                <a:sym typeface="Wingdings" panose="05000000000000000000" pitchFamily="2" charset="2"/>
              </a:rPr>
            </a:br>
            <a:endParaRPr lang="en-US" altLang="en-US" sz="1800" dirty="0" smtClean="0">
              <a:ea typeface="ＭＳ Ｐゴシック" panose="020B0600070205080204" pitchFamily="34" charset="-128"/>
              <a:sym typeface="Wingdings" panose="05000000000000000000" pitchFamily="2" charset="2"/>
            </a:endParaRPr>
          </a:p>
          <a:p>
            <a:pPr eaLnBrk="1" hangingPunct="1">
              <a:spcBef>
                <a:spcPct val="0"/>
              </a:spcBef>
              <a:tabLst>
                <a:tab pos="3084513" algn="r"/>
              </a:tabLst>
            </a:pPr>
            <a:endParaRPr lang="en-US" altLang="en-US" sz="1800" dirty="0" smtClean="0">
              <a:ea typeface="ＭＳ Ｐゴシック" panose="020B0600070205080204" pitchFamily="34" charset="-128"/>
            </a:endParaRPr>
          </a:p>
          <a:p>
            <a:pPr eaLnBrk="1" hangingPunct="1">
              <a:spcBef>
                <a:spcPct val="0"/>
              </a:spcBef>
              <a:tabLst>
                <a:tab pos="3084513" algn="r"/>
              </a:tabLst>
            </a:pPr>
            <a:r>
              <a:rPr lang="en-US" altLang="en-US" sz="1800" dirty="0" smtClean="0">
                <a:ea typeface="ＭＳ Ｐゴシック" panose="020B0600070205080204" pitchFamily="34" charset="-128"/>
              </a:rPr>
              <a:t>ASA Classification	-----------</a:t>
            </a:r>
            <a:r>
              <a:rPr lang="en-US" altLang="en-US" sz="1800" dirty="0" smtClean="0">
                <a:ea typeface="ＭＳ Ｐゴシック" panose="020B0600070205080204" pitchFamily="34" charset="-128"/>
                <a:sym typeface="Wingdings" panose="05000000000000000000" pitchFamily="2" charset="2"/>
              </a:rPr>
              <a:t></a:t>
            </a:r>
            <a:br>
              <a:rPr lang="en-US" altLang="en-US" sz="1800" dirty="0" smtClean="0">
                <a:ea typeface="ＭＳ Ｐゴシック" panose="020B0600070205080204" pitchFamily="34" charset="-128"/>
                <a:sym typeface="Wingdings" panose="05000000000000000000" pitchFamily="2" charset="2"/>
              </a:rPr>
            </a:br>
            <a:endParaRPr lang="en-US" altLang="en-US" sz="1800" dirty="0" smtClean="0">
              <a:ea typeface="ＭＳ Ｐゴシック" panose="020B0600070205080204" pitchFamily="34" charset="-128"/>
              <a:sym typeface="Wingdings" panose="05000000000000000000" pitchFamily="2" charset="2"/>
            </a:endParaRPr>
          </a:p>
          <a:p>
            <a:pPr eaLnBrk="1" hangingPunct="1">
              <a:spcBef>
                <a:spcPct val="0"/>
              </a:spcBef>
              <a:tabLst>
                <a:tab pos="3084513" algn="r"/>
              </a:tabLst>
            </a:pPr>
            <a:endParaRPr lang="en-US" altLang="en-US" sz="1800" dirty="0" smtClean="0">
              <a:ea typeface="ＭＳ Ｐゴシック" panose="020B0600070205080204" pitchFamily="34" charset="-128"/>
              <a:sym typeface="Wingdings" panose="05000000000000000000" pitchFamily="2" charset="2"/>
            </a:endParaRPr>
          </a:p>
          <a:p>
            <a:pPr eaLnBrk="1" hangingPunct="1">
              <a:spcBef>
                <a:spcPct val="0"/>
              </a:spcBef>
              <a:tabLst>
                <a:tab pos="3084513" algn="r"/>
              </a:tabLst>
            </a:pPr>
            <a:r>
              <a:rPr lang="en-US" altLang="en-US" sz="1800" dirty="0" err="1" smtClean="0">
                <a:ea typeface="ＭＳ Ｐゴシック" panose="020B0600070205080204" pitchFamily="34" charset="-128"/>
              </a:rPr>
              <a:t>Mallampati</a:t>
            </a:r>
            <a:r>
              <a:rPr lang="en-US" altLang="en-US" sz="1800" dirty="0" smtClean="0">
                <a:ea typeface="ＭＳ Ｐゴシック" panose="020B0600070205080204" pitchFamily="34" charset="-128"/>
              </a:rPr>
              <a:t> Score	------------</a:t>
            </a:r>
            <a:r>
              <a:rPr lang="en-US" altLang="en-US" sz="1800" dirty="0" smtClean="0">
                <a:ea typeface="ＭＳ Ｐゴシック" panose="020B0600070205080204" pitchFamily="34" charset="-128"/>
                <a:sym typeface="Wingdings" panose="05000000000000000000" pitchFamily="2" charset="2"/>
              </a:rPr>
              <a:t></a:t>
            </a:r>
            <a:br>
              <a:rPr lang="en-US" altLang="en-US" sz="1800" dirty="0" smtClean="0">
                <a:ea typeface="ＭＳ Ｐゴシック" panose="020B0600070205080204" pitchFamily="34" charset="-128"/>
                <a:sym typeface="Wingdings" panose="05000000000000000000" pitchFamily="2" charset="2"/>
              </a:rPr>
            </a:br>
            <a:endParaRPr lang="en-US" altLang="en-US" sz="1800" dirty="0" smtClean="0">
              <a:ea typeface="ＭＳ Ｐゴシック" panose="020B0600070205080204" pitchFamily="34" charset="-128"/>
              <a:sym typeface="Wingdings" panose="05000000000000000000" pitchFamily="2" charset="2"/>
            </a:endParaRPr>
          </a:p>
          <a:p>
            <a:pPr eaLnBrk="1" hangingPunct="1">
              <a:spcBef>
                <a:spcPct val="0"/>
              </a:spcBef>
              <a:tabLst>
                <a:tab pos="3084513" algn="r"/>
              </a:tabLst>
            </a:pPr>
            <a:endParaRPr lang="en-US" altLang="en-US" sz="1800" dirty="0" smtClean="0">
              <a:ea typeface="ＭＳ Ｐゴシック" panose="020B0600070205080204" pitchFamily="34" charset="-128"/>
              <a:sym typeface="Wingdings" panose="05000000000000000000" pitchFamily="2" charset="2"/>
            </a:endParaRPr>
          </a:p>
          <a:p>
            <a:pPr eaLnBrk="1" hangingPunct="1">
              <a:spcBef>
                <a:spcPct val="0"/>
              </a:spcBef>
              <a:tabLst>
                <a:tab pos="3084513" algn="r"/>
              </a:tabLst>
            </a:pPr>
            <a:r>
              <a:rPr lang="en-US" altLang="en-US" sz="1800" dirty="0" smtClean="0">
                <a:ea typeface="ＭＳ Ｐゴシック" panose="020B0600070205080204" pitchFamily="34" charset="-128"/>
                <a:sym typeface="Wingdings" panose="05000000000000000000" pitchFamily="2" charset="2"/>
              </a:rPr>
              <a:t>NPO status	-------------------</a:t>
            </a:r>
            <a:br>
              <a:rPr lang="en-US" altLang="en-US" sz="1800" dirty="0" smtClean="0">
                <a:ea typeface="ＭＳ Ｐゴシック" panose="020B0600070205080204" pitchFamily="34" charset="-128"/>
                <a:sym typeface="Wingdings" panose="05000000000000000000" pitchFamily="2" charset="2"/>
              </a:rPr>
            </a:br>
            <a:endParaRPr lang="en-US" altLang="en-US" sz="1800" dirty="0" smtClean="0">
              <a:ea typeface="ＭＳ Ｐゴシック" panose="020B0600070205080204" pitchFamily="34" charset="-128"/>
              <a:sym typeface="Wingdings" panose="05000000000000000000" pitchFamily="2" charset="2"/>
            </a:endParaRPr>
          </a:p>
          <a:p>
            <a:pPr eaLnBrk="1" hangingPunct="1">
              <a:spcBef>
                <a:spcPct val="0"/>
              </a:spcBef>
              <a:tabLst>
                <a:tab pos="3084513" algn="r"/>
              </a:tabLst>
            </a:pPr>
            <a:endParaRPr lang="en-US" altLang="en-US" sz="1800" dirty="0" smtClean="0">
              <a:ea typeface="ＭＳ Ｐゴシック" panose="020B0600070205080204" pitchFamily="34" charset="-128"/>
            </a:endParaRPr>
          </a:p>
          <a:p>
            <a:pPr eaLnBrk="1" hangingPunct="1">
              <a:spcBef>
                <a:spcPct val="0"/>
              </a:spcBef>
              <a:tabLst>
                <a:tab pos="3084513" algn="r"/>
              </a:tabLst>
            </a:pPr>
            <a:r>
              <a:rPr lang="en-US" altLang="en-US" sz="1800" dirty="0" smtClean="0">
                <a:ea typeface="ＭＳ Ｐゴシック" panose="020B0600070205080204" pitchFamily="34" charset="-128"/>
              </a:rPr>
              <a:t>Patient History &amp; Physical	---</a:t>
            </a:r>
            <a:r>
              <a:rPr lang="en-US" altLang="en-US" sz="1800" dirty="0" smtClean="0">
                <a:ea typeface="ＭＳ Ｐゴシック" panose="020B0600070205080204" pitchFamily="34" charset="-128"/>
                <a:sym typeface="Wingdings" panose="05000000000000000000" pitchFamily="2" charset="2"/>
              </a:rPr>
              <a:t></a:t>
            </a:r>
            <a:endParaRPr lang="en-US" altLang="en-US" sz="1800" dirty="0" smtClean="0">
              <a:ea typeface="ＭＳ Ｐゴシック" panose="020B0600070205080204" pitchFamily="34" charset="-128"/>
            </a:endParaRPr>
          </a:p>
        </p:txBody>
      </p:sp>
      <p:sp>
        <p:nvSpPr>
          <p:cNvPr id="82948" name="Rectangle 7"/>
          <p:cNvSpPr>
            <a:spLocks noGrp="1" noChangeArrowheads="1"/>
          </p:cNvSpPr>
          <p:nvPr>
            <p:ph sz="half" idx="2"/>
          </p:nvPr>
        </p:nvSpPr>
        <p:spPr>
          <a:xfrm>
            <a:off x="4114800" y="1447800"/>
            <a:ext cx="4513263" cy="4114800"/>
          </a:xfrm>
        </p:spPr>
        <p:txBody>
          <a:bodyPr/>
          <a:lstStyle/>
          <a:p>
            <a:pPr eaLnBrk="1" hangingPunct="1">
              <a:spcBef>
                <a:spcPct val="100000"/>
              </a:spcBef>
            </a:pPr>
            <a:r>
              <a:rPr lang="en-US" altLang="en-US" sz="1800" dirty="0" smtClean="0">
                <a:ea typeface="ＭＳ Ｐゴシック" panose="020B0600070205080204" pitchFamily="34" charset="-128"/>
              </a:rPr>
              <a:t>Includes the procedure (no abbreviations), plan for sedation, &amp; signatures</a:t>
            </a:r>
          </a:p>
          <a:p>
            <a:pPr eaLnBrk="1" hangingPunct="1">
              <a:spcBef>
                <a:spcPct val="100000"/>
              </a:spcBef>
            </a:pPr>
            <a:r>
              <a:rPr lang="en-US" altLang="en-US" sz="1800" dirty="0" smtClean="0">
                <a:ea typeface="ＭＳ Ｐゴシック" panose="020B0600070205080204" pitchFamily="34" charset="-128"/>
              </a:rPr>
              <a:t>Physician identifies candidates appropriate for Procedural Sedation</a:t>
            </a:r>
          </a:p>
          <a:p>
            <a:pPr eaLnBrk="1" hangingPunct="1">
              <a:spcBef>
                <a:spcPct val="100000"/>
              </a:spcBef>
            </a:pPr>
            <a:r>
              <a:rPr lang="en-US" altLang="en-US" sz="1800" dirty="0" smtClean="0">
                <a:ea typeface="ＭＳ Ｐゴシック" panose="020B0600070205080204" pitchFamily="34" charset="-128"/>
              </a:rPr>
              <a:t>Physician identifies patient with potential airway problem</a:t>
            </a:r>
          </a:p>
          <a:p>
            <a:pPr eaLnBrk="1" hangingPunct="1">
              <a:spcBef>
                <a:spcPct val="100000"/>
              </a:spcBef>
            </a:pPr>
            <a:r>
              <a:rPr lang="en-US" altLang="en-US" sz="1800" dirty="0" smtClean="0">
                <a:ea typeface="ＭＳ Ｐゴシック" panose="020B0600070205080204" pitchFamily="34" charset="-128"/>
              </a:rPr>
              <a:t>Identifies patient with potential for aspiration</a:t>
            </a:r>
          </a:p>
          <a:p>
            <a:pPr eaLnBrk="1" hangingPunct="1">
              <a:spcBef>
                <a:spcPct val="100000"/>
              </a:spcBef>
            </a:pPr>
            <a:r>
              <a:rPr lang="en-US" altLang="en-US" sz="1800" dirty="0" smtClean="0">
                <a:ea typeface="ＭＳ Ｐゴシック" panose="020B0600070205080204" pitchFamily="34" charset="-128"/>
              </a:rPr>
              <a:t>Identifies conditions which affect patient response to Procedural Sedation</a:t>
            </a:r>
          </a:p>
        </p:txBody>
      </p:sp>
    </p:spTree>
    <p:extLst>
      <p:ext uri="{BB962C8B-B14F-4D97-AF65-F5344CB8AC3E}">
        <p14:creationId xmlns:p14="http://schemas.microsoft.com/office/powerpoint/2010/main" val="66537271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9"/>
          <p:cNvSpPr>
            <a:spLocks noGrp="1" noChangeArrowheads="1"/>
          </p:cNvSpPr>
          <p:nvPr>
            <p:ph type="title"/>
          </p:nvPr>
        </p:nvSpPr>
        <p:spPr>
          <a:xfrm>
            <a:off x="809348" y="457200"/>
            <a:ext cx="8162925" cy="519113"/>
          </a:xfrm>
        </p:spPr>
        <p:txBody>
          <a:bodyPr>
            <a:normAutofit fontScale="90000"/>
          </a:bodyPr>
          <a:lstStyle/>
          <a:p>
            <a:pPr eaLnBrk="1" hangingPunct="1">
              <a:defRPr/>
            </a:pPr>
            <a:r>
              <a:rPr lang="en-US" sz="1900" dirty="0" smtClean="0">
                <a:ea typeface="ＭＳ Ｐゴシック" pitchFamily="-111" charset="-128"/>
              </a:rPr>
              <a:t/>
            </a:r>
            <a:br>
              <a:rPr lang="en-US" sz="1900" dirty="0" smtClean="0">
                <a:ea typeface="ＭＳ Ｐゴシック" pitchFamily="-111" charset="-128"/>
              </a:rPr>
            </a:br>
            <a:r>
              <a:rPr lang="en-US" altLang="en-US" sz="3100" dirty="0" smtClean="0">
                <a:ea typeface="ＭＳ Ｐゴシック" pitchFamily="-65" charset="-128"/>
              </a:rPr>
              <a:t>Equipment &amp; Training Required </a:t>
            </a:r>
          </a:p>
        </p:txBody>
      </p:sp>
      <p:sp>
        <p:nvSpPr>
          <p:cNvPr id="93187" name="Rectangle 10"/>
          <p:cNvSpPr>
            <a:spLocks noGrp="1" noChangeArrowheads="1"/>
          </p:cNvSpPr>
          <p:nvPr>
            <p:ph sz="half" idx="1"/>
          </p:nvPr>
        </p:nvSpPr>
        <p:spPr>
          <a:xfrm>
            <a:off x="762000" y="1981200"/>
            <a:ext cx="3978275" cy="4191000"/>
          </a:xfrm>
        </p:spPr>
        <p:txBody>
          <a:bodyPr/>
          <a:lstStyle/>
          <a:p>
            <a:pPr eaLnBrk="1" hangingPunct="1">
              <a:buFont typeface="Wingdings" panose="05000000000000000000" pitchFamily="2" charset="2"/>
              <a:buNone/>
            </a:pPr>
            <a:r>
              <a:rPr lang="en-US" altLang="en-US" sz="1600" b="1" smtClean="0">
                <a:ea typeface="ＭＳ Ｐゴシック" panose="020B0600070205080204" pitchFamily="34" charset="-128"/>
              </a:rPr>
              <a:t>Equipment</a:t>
            </a:r>
          </a:p>
          <a:p>
            <a:pPr eaLnBrk="1" hangingPunct="1"/>
            <a:r>
              <a:rPr lang="en-US" altLang="en-US" sz="1600" smtClean="0">
                <a:ea typeface="ＭＳ Ｐゴシック" panose="020B0600070205080204" pitchFamily="34" charset="-128"/>
              </a:rPr>
              <a:t>Patent IV</a:t>
            </a:r>
          </a:p>
          <a:p>
            <a:pPr eaLnBrk="1" hangingPunct="1"/>
            <a:r>
              <a:rPr lang="en-US" altLang="en-US" sz="1600" smtClean="0">
                <a:ea typeface="ＭＳ Ｐゴシック" panose="020B0600070205080204" pitchFamily="34" charset="-128"/>
              </a:rPr>
              <a:t>Reversal Agents</a:t>
            </a:r>
          </a:p>
          <a:p>
            <a:pPr eaLnBrk="1" hangingPunct="1"/>
            <a:r>
              <a:rPr lang="en-US" altLang="en-US" sz="1600" smtClean="0">
                <a:ea typeface="ＭＳ Ｐゴシック" panose="020B0600070205080204" pitchFamily="34" charset="-128"/>
              </a:rPr>
              <a:t>Monitor-continuous ECG rhythm, BP, O</a:t>
            </a:r>
            <a:r>
              <a:rPr lang="en-US" altLang="en-US" sz="1600" baseline="-25000" smtClean="0">
                <a:ea typeface="ＭＳ Ｐゴシック" panose="020B0600070205080204" pitchFamily="34" charset="-128"/>
              </a:rPr>
              <a:t>2</a:t>
            </a:r>
            <a:r>
              <a:rPr lang="en-US" altLang="en-US" sz="1600" smtClean="0">
                <a:ea typeface="ＭＳ Ｐゴシック" panose="020B0600070205080204" pitchFamily="34" charset="-128"/>
              </a:rPr>
              <a:t> sat, capnography</a:t>
            </a:r>
          </a:p>
          <a:p>
            <a:pPr eaLnBrk="1" hangingPunct="1"/>
            <a:r>
              <a:rPr lang="en-US" altLang="en-US" sz="1600" smtClean="0">
                <a:ea typeface="ＭＳ Ｐゴシック" panose="020B0600070205080204" pitchFamily="34" charset="-128"/>
              </a:rPr>
              <a:t>Oxygen via NC/Mask</a:t>
            </a:r>
          </a:p>
          <a:p>
            <a:pPr eaLnBrk="1" hangingPunct="1"/>
            <a:r>
              <a:rPr lang="en-US" altLang="en-US" sz="1600" smtClean="0">
                <a:ea typeface="ＭＳ Ｐゴシック" panose="020B0600070205080204" pitchFamily="34" charset="-128"/>
              </a:rPr>
              <a:t>BagValveMask (BVM)</a:t>
            </a:r>
          </a:p>
          <a:p>
            <a:pPr eaLnBrk="1" hangingPunct="1"/>
            <a:r>
              <a:rPr lang="en-US" altLang="en-US" sz="1600" smtClean="0">
                <a:ea typeface="ＭＳ Ｐゴシック" panose="020B0600070205080204" pitchFamily="34" charset="-128"/>
              </a:rPr>
              <a:t>Oral &amp; Nasal Airways</a:t>
            </a:r>
          </a:p>
          <a:p>
            <a:pPr eaLnBrk="1" hangingPunct="1"/>
            <a:r>
              <a:rPr lang="en-US" altLang="en-US" sz="1600" smtClean="0">
                <a:ea typeface="ＭＳ Ｐゴシック" panose="020B0600070205080204" pitchFamily="34" charset="-128"/>
              </a:rPr>
              <a:t>Laryngeal mask airway</a:t>
            </a:r>
          </a:p>
          <a:p>
            <a:pPr eaLnBrk="1" hangingPunct="1"/>
            <a:r>
              <a:rPr lang="en-US" altLang="en-US" sz="1600" smtClean="0">
                <a:ea typeface="ＭＳ Ｐゴシック" panose="020B0600070205080204" pitchFamily="34" charset="-128"/>
              </a:rPr>
              <a:t>Intubating equipment</a:t>
            </a:r>
          </a:p>
          <a:p>
            <a:pPr eaLnBrk="1" hangingPunct="1"/>
            <a:r>
              <a:rPr lang="en-US" altLang="en-US" sz="1600" smtClean="0">
                <a:ea typeface="ＭＳ Ｐゴシック" panose="020B0600070205080204" pitchFamily="34" charset="-128"/>
              </a:rPr>
              <a:t>Operating Suction</a:t>
            </a:r>
          </a:p>
          <a:p>
            <a:pPr eaLnBrk="1" hangingPunct="1"/>
            <a:r>
              <a:rPr lang="en-US" altLang="en-US" sz="1600" smtClean="0">
                <a:ea typeface="ＭＳ Ｐゴシック" panose="020B0600070205080204" pitchFamily="34" charset="-128"/>
              </a:rPr>
              <a:t>Stethoscope</a:t>
            </a:r>
          </a:p>
          <a:p>
            <a:pPr eaLnBrk="1" hangingPunct="1"/>
            <a:r>
              <a:rPr lang="en-US" altLang="en-US" sz="1600" smtClean="0">
                <a:ea typeface="ＭＳ Ｐゴシック" panose="020B0600070205080204" pitchFamily="34" charset="-128"/>
              </a:rPr>
              <a:t>Code Cart with Defibrillator</a:t>
            </a:r>
          </a:p>
          <a:p>
            <a:pPr eaLnBrk="1" hangingPunct="1"/>
            <a:r>
              <a:rPr lang="en-US" altLang="en-US" sz="1600" smtClean="0">
                <a:ea typeface="ＭＳ Ｐゴシック" panose="020B0600070205080204" pitchFamily="34" charset="-128"/>
              </a:rPr>
              <a:t>Cricothyrotomy Tray </a:t>
            </a:r>
          </a:p>
          <a:p>
            <a:pPr eaLnBrk="1" hangingPunct="1">
              <a:buFont typeface="Wingdings" panose="05000000000000000000" pitchFamily="2" charset="2"/>
              <a:buNone/>
            </a:pPr>
            <a:endParaRPr lang="en-US" altLang="en-US" sz="1600" smtClean="0">
              <a:ea typeface="ＭＳ Ｐゴシック" panose="020B0600070205080204" pitchFamily="34" charset="-128"/>
            </a:endParaRPr>
          </a:p>
          <a:p>
            <a:pPr eaLnBrk="1" hangingPunct="1"/>
            <a:endParaRPr lang="en-US" altLang="en-US" sz="1600" smtClean="0">
              <a:ea typeface="ＭＳ Ｐゴシック" panose="020B0600070205080204" pitchFamily="34" charset="-128"/>
            </a:endParaRPr>
          </a:p>
        </p:txBody>
      </p:sp>
      <p:sp>
        <p:nvSpPr>
          <p:cNvPr id="93188" name="Rectangle 11"/>
          <p:cNvSpPr>
            <a:spLocks noGrp="1" noChangeArrowheads="1"/>
          </p:cNvSpPr>
          <p:nvPr>
            <p:ph sz="half" idx="2"/>
          </p:nvPr>
        </p:nvSpPr>
        <p:spPr>
          <a:xfrm>
            <a:off x="4876800" y="2057400"/>
            <a:ext cx="3979863" cy="3962400"/>
          </a:xfrm>
        </p:spPr>
        <p:txBody>
          <a:bodyPr/>
          <a:lstStyle/>
          <a:p>
            <a:pPr eaLnBrk="1" hangingPunct="1">
              <a:buFont typeface="Wingdings" panose="05000000000000000000" pitchFamily="2" charset="2"/>
              <a:buNone/>
            </a:pPr>
            <a:r>
              <a:rPr lang="en-US" altLang="en-US" sz="1600" b="1" smtClean="0">
                <a:ea typeface="ＭＳ Ｐゴシック" panose="020B0600070205080204" pitchFamily="34" charset="-128"/>
              </a:rPr>
              <a:t>Training</a:t>
            </a:r>
          </a:p>
          <a:p>
            <a:pPr eaLnBrk="1" hangingPunct="1"/>
            <a:r>
              <a:rPr lang="en-US" altLang="en-US" sz="1600" b="1" smtClean="0">
                <a:ea typeface="ＭＳ Ｐゴシック" panose="020B0600070205080204" pitchFamily="34" charset="-128"/>
              </a:rPr>
              <a:t>ACLS, or Code Blue Level 2  certified RN </a:t>
            </a:r>
            <a:r>
              <a:rPr lang="en-US" altLang="en-US" sz="1600" b="1" i="1" u="sng" smtClean="0">
                <a:ea typeface="ＭＳ Ｐゴシック" panose="020B0600070205080204" pitchFamily="34" charset="-128"/>
              </a:rPr>
              <a:t>who has</a:t>
            </a:r>
            <a:r>
              <a:rPr lang="en-US" altLang="en-US" sz="1600" b="1" u="sng" smtClean="0">
                <a:ea typeface="ＭＳ Ｐゴシック" panose="020B0600070205080204" pitchFamily="34" charset="-128"/>
              </a:rPr>
              <a:t> </a:t>
            </a:r>
            <a:r>
              <a:rPr lang="en-US" altLang="en-US" sz="1600" b="1" i="1" u="sng" smtClean="0">
                <a:ea typeface="ＭＳ Ｐゴシック" panose="020B0600070205080204" pitchFamily="34" charset="-128"/>
              </a:rPr>
              <a:t>NO additional responsibilities other than administering sedation &amp; monitoring the patient</a:t>
            </a:r>
          </a:p>
          <a:p>
            <a:pPr marL="342900" lvl="1" indent="-342900" eaLnBrk="1" hangingPunct="1">
              <a:buSzPct val="75000"/>
            </a:pPr>
            <a:r>
              <a:rPr lang="en-US" altLang="en-US" sz="1600" smtClean="0">
                <a:ea typeface="ＭＳ Ｐゴシック" panose="020B0600070205080204" pitchFamily="34" charset="-128"/>
              </a:rPr>
              <a:t>Sedation and monitoring must be provided by a Registered Nurse who has successfully completed the moderate sedation education and competency</a:t>
            </a:r>
          </a:p>
          <a:p>
            <a:pPr eaLnBrk="1" hangingPunct="1"/>
            <a:endParaRPr lang="en-US" altLang="en-US" sz="1600" b="1" u="sng" smtClean="0">
              <a:ea typeface="ＭＳ Ｐゴシック" panose="020B0600070205080204" pitchFamily="34" charset="-128"/>
            </a:endParaRPr>
          </a:p>
        </p:txBody>
      </p:sp>
      <p:sp>
        <p:nvSpPr>
          <p:cNvPr id="93205" name="TextBox 5"/>
          <p:cNvSpPr txBox="1">
            <a:spLocks noChangeArrowheads="1"/>
          </p:cNvSpPr>
          <p:nvPr/>
        </p:nvSpPr>
        <p:spPr bwMode="auto">
          <a:xfrm>
            <a:off x="914400" y="1524000"/>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16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folHlink"/>
              </a:buClr>
              <a:buSzPct val="70000"/>
              <a:buFont typeface="Wingdings" panose="05000000000000000000" pitchFamily="2" charset="2"/>
              <a:buChar char="n"/>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hlink"/>
              </a:buClr>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1800" dirty="0"/>
              <a:t>Always ensure that rescue equipment is readily available.</a:t>
            </a:r>
          </a:p>
        </p:txBody>
      </p:sp>
    </p:spTree>
    <p:extLst>
      <p:ext uri="{BB962C8B-B14F-4D97-AF65-F5344CB8AC3E}">
        <p14:creationId xmlns:p14="http://schemas.microsoft.com/office/powerpoint/2010/main" val="274235854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title"/>
          </p:nvPr>
        </p:nvSpPr>
        <p:spPr>
          <a:xfrm>
            <a:off x="762000" y="258763"/>
            <a:ext cx="8162925" cy="946150"/>
          </a:xfrm>
        </p:spPr>
        <p:txBody>
          <a:bodyPr/>
          <a:lstStyle/>
          <a:p>
            <a:pPr eaLnBrk="1" hangingPunct="1"/>
            <a:r>
              <a:rPr lang="en-US" altLang="en-US" smtClean="0">
                <a:ea typeface="ＭＳ Ｐゴシック" panose="020B0600070205080204" pitchFamily="34" charset="-128"/>
              </a:rPr>
              <a:t>Intra-Procedure</a:t>
            </a:r>
          </a:p>
        </p:txBody>
      </p:sp>
      <p:sp>
        <p:nvSpPr>
          <p:cNvPr id="95235" name="Rectangle 7"/>
          <p:cNvSpPr>
            <a:spLocks noGrp="1" noChangeArrowheads="1"/>
          </p:cNvSpPr>
          <p:nvPr>
            <p:ph idx="1"/>
          </p:nvPr>
        </p:nvSpPr>
        <p:spPr/>
        <p:txBody>
          <a:bodyPr/>
          <a:lstStyle/>
          <a:p>
            <a:pPr eaLnBrk="1" hangingPunct="1">
              <a:buFont typeface="Wingdings" panose="05000000000000000000" pitchFamily="2" charset="2"/>
              <a:buNone/>
            </a:pPr>
            <a:r>
              <a:rPr lang="en-US" altLang="en-US" sz="18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Administering Meds &amp; Monitoring the Patient Intra-Procedure</a:t>
            </a:r>
          </a:p>
          <a:p>
            <a:pPr marL="285750" indent="-285750" eaLnBrk="1" hangingPunct="1">
              <a:buFont typeface="Arial" panose="020B0604020202020204" pitchFamily="34" charset="0"/>
              <a:buChar char="•"/>
            </a:pP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Baseline vital signs (BP, HR, Respiration rate &amp; depth, SAO</a:t>
            </a:r>
            <a:r>
              <a:rPr lang="en-US" altLang="en-US" sz="180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ETCO</a:t>
            </a:r>
            <a:r>
              <a:rPr lang="en-US" altLang="en-US" sz="180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800" u="sng"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Sedation Level, &amp; Pain Score</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p>
          <a:p>
            <a:pPr marL="741363" lvl="2" indent="-285750" eaLnBrk="1" hangingPunct="1"/>
            <a:r>
              <a:rPr lang="en-US" altLang="en-US" sz="1600"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Monitor the above parameters </a:t>
            </a:r>
            <a:r>
              <a:rPr lang="en-US" altLang="en-US" sz="1600" b="1" i="0" u="sng"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every 5 minutes</a:t>
            </a:r>
            <a:r>
              <a:rPr lang="en-US" altLang="en-US" sz="1600" b="1"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600"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with continuous ECG rhythm</a:t>
            </a:r>
          </a:p>
          <a:p>
            <a:pPr marL="285750" indent="-285750" eaLnBrk="1" hangingPunct="1">
              <a:buFont typeface="Arial" panose="020B0604020202020204" pitchFamily="34" charset="0"/>
              <a:buChar char="•"/>
            </a:pP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Administer IV meds over recommended time periods, </a:t>
            </a:r>
            <a:r>
              <a:rPr lang="en-US" altLang="en-US" sz="1800" u="sng"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giving meds chance to take effect</a:t>
            </a:r>
          </a:p>
          <a:p>
            <a:pPr marL="285750" indent="-285750" eaLnBrk="1" hangingPunct="1">
              <a:buFont typeface="Arial" panose="020B0604020202020204" pitchFamily="34" charset="0"/>
              <a:buChar char="•"/>
            </a:pPr>
            <a:r>
              <a:rPr lang="en-US" altLang="en-US" sz="1800" u="sng"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Titrate</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meds according to above parameters</a:t>
            </a:r>
          </a:p>
          <a:p>
            <a:pPr marL="285750" indent="-285750" eaLnBrk="1" hangingPunct="1">
              <a:buFont typeface="Arial" panose="020B0604020202020204" pitchFamily="34" charset="0"/>
              <a:buChar char="•"/>
            </a:pP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Assess level of sedation &amp; pain score by asking patient to answer questions and to take deep breaths</a:t>
            </a:r>
          </a:p>
        </p:txBody>
      </p:sp>
    </p:spTree>
    <p:extLst>
      <p:ext uri="{BB962C8B-B14F-4D97-AF65-F5344CB8AC3E}">
        <p14:creationId xmlns:p14="http://schemas.microsoft.com/office/powerpoint/2010/main" val="377124341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62000" y="681038"/>
            <a:ext cx="8162925" cy="523875"/>
          </a:xfrm>
        </p:spPr>
        <p:txBody>
          <a:bodyPr/>
          <a:lstStyle/>
          <a:p>
            <a:pPr eaLnBrk="1" hangingPunct="1"/>
            <a:r>
              <a:rPr lang="en-US" altLang="en-US" smtClean="0">
                <a:ea typeface="ＭＳ Ｐゴシック" panose="020B0600070205080204" pitchFamily="34" charset="-128"/>
              </a:rPr>
              <a:t>Sedation Scale</a:t>
            </a:r>
          </a:p>
        </p:txBody>
      </p:sp>
      <p:sp>
        <p:nvSpPr>
          <p:cNvPr id="96259"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b="1" u="sng"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Richmond Agitation and Sedation Scale (RASS)</a:t>
            </a:r>
          </a:p>
          <a:p>
            <a:pPr eaLnBrk="1" hangingPunct="1">
              <a:buFont typeface="Wingdings" panose="05000000000000000000" pitchFamily="2" charset="2"/>
              <a:buNone/>
            </a:pPr>
            <a:endParaRPr lang="en-US" altLang="en-US" b="1" u="sng"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buFont typeface="Wingdings" panose="05000000000000000000" pitchFamily="2" charset="2"/>
              <a:buNone/>
            </a:pPr>
            <a:r>
              <a:rPr lang="en-US" altLang="en-US"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+4 Combative</a:t>
            </a:r>
          </a:p>
          <a:p>
            <a:pPr eaLnBrk="1" hangingPunct="1">
              <a:buFont typeface="Wingdings" panose="05000000000000000000" pitchFamily="2" charset="2"/>
              <a:buNone/>
            </a:pPr>
            <a:r>
              <a:rPr lang="en-US" altLang="en-US"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+3 Very Agitated</a:t>
            </a:r>
          </a:p>
          <a:p>
            <a:pPr eaLnBrk="1" hangingPunct="1">
              <a:buFont typeface="Wingdings" panose="05000000000000000000" pitchFamily="2" charset="2"/>
              <a:buNone/>
            </a:pPr>
            <a:r>
              <a:rPr lang="en-US" altLang="en-US"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 Agitated</a:t>
            </a:r>
          </a:p>
          <a:p>
            <a:pPr eaLnBrk="1" hangingPunct="1">
              <a:buFont typeface="Wingdings" panose="05000000000000000000" pitchFamily="2" charset="2"/>
              <a:buNone/>
            </a:pPr>
            <a:r>
              <a:rPr lang="en-US" altLang="en-US"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+1 Restless</a:t>
            </a:r>
          </a:p>
          <a:p>
            <a:pPr eaLnBrk="1" hangingPunct="1">
              <a:buFont typeface="Wingdings" panose="05000000000000000000" pitchFamily="2" charset="2"/>
              <a:buNone/>
            </a:pPr>
            <a:r>
              <a:rPr lang="en-US" altLang="en-US"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0 Alert and Calm</a:t>
            </a:r>
          </a:p>
          <a:p>
            <a:pPr eaLnBrk="1" hangingPunct="1">
              <a:buFont typeface="Wingdings" panose="05000000000000000000" pitchFamily="2" charset="2"/>
              <a:buNone/>
            </a:pPr>
            <a:r>
              <a:rPr lang="en-US" altLang="en-US"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-1 Drowsy</a:t>
            </a:r>
          </a:p>
          <a:p>
            <a:pPr eaLnBrk="1" hangingPunct="1">
              <a:buFont typeface="Wingdings" panose="05000000000000000000" pitchFamily="2" charset="2"/>
              <a:buNone/>
            </a:pPr>
            <a:r>
              <a:rPr lang="en-US" altLang="en-US"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 Light Sedation</a:t>
            </a:r>
          </a:p>
          <a:p>
            <a:pPr eaLnBrk="1" hangingPunct="1">
              <a:buFont typeface="Wingdings" panose="05000000000000000000" pitchFamily="2" charset="2"/>
              <a:buNone/>
            </a:pPr>
            <a:r>
              <a:rPr lang="en-US" altLang="en-US"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-3 Moderate Sedation</a:t>
            </a:r>
          </a:p>
          <a:p>
            <a:pPr eaLnBrk="1" hangingPunct="1">
              <a:buFont typeface="Wingdings" panose="05000000000000000000" pitchFamily="2" charset="2"/>
              <a:buNone/>
            </a:pPr>
            <a:r>
              <a:rPr lang="en-US" altLang="en-US"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-4 Deep Sedation</a:t>
            </a:r>
          </a:p>
          <a:p>
            <a:pPr eaLnBrk="1" hangingPunct="1">
              <a:buFont typeface="Wingdings" panose="05000000000000000000" pitchFamily="2" charset="2"/>
              <a:buNone/>
            </a:pPr>
            <a:r>
              <a:rPr lang="en-US" altLang="en-US"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-5 </a:t>
            </a:r>
            <a:r>
              <a:rPr lang="en-US" altLang="en-US" b="1"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Unarousable</a:t>
            </a:r>
            <a:endParaRPr lang="en-US" altLang="en-US"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16632085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Intra-Procedure Monitoring </a:t>
            </a:r>
          </a:p>
        </p:txBody>
      </p:sp>
      <p:sp>
        <p:nvSpPr>
          <p:cNvPr id="97283" name="Rectangle 3"/>
          <p:cNvSpPr>
            <a:spLocks noGrp="1" noChangeArrowheads="1"/>
          </p:cNvSpPr>
          <p:nvPr>
            <p:ph type="body" idx="1"/>
          </p:nvPr>
        </p:nvSpPr>
        <p:spPr/>
        <p:txBody>
          <a:bodyPr/>
          <a:lstStyle/>
          <a:p>
            <a:pPr eaLnBrk="1" hangingPunct="1"/>
            <a:endParaRPr lang="en-US" altLang="en-US" sz="2000" dirty="0" smtClean="0">
              <a:ea typeface="ＭＳ Ｐゴシック" panose="020B0600070205080204" pitchFamily="34" charset="-128"/>
            </a:endParaRPr>
          </a:p>
          <a:p>
            <a:pPr marL="285750" indent="-285750" eaLnBrk="1" hangingPunct="1">
              <a:buFont typeface="Arial" panose="020B0604020202020204" pitchFamily="34" charset="0"/>
              <a:buChar char="•"/>
            </a:pPr>
            <a:r>
              <a:rPr lang="en-US" altLang="en-US" sz="2000" b="1" u="sng"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Observe for signs and symptoms of airway obstruction</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tongue, soft </a:t>
            </a: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pallate</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collapse, snoring, loss of pharyngeal and laryngeal reflexes</a:t>
            </a:r>
          </a:p>
          <a:p>
            <a:pPr eaLnBrk="1" hangingPunct="1"/>
            <a:endPar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285750" indent="-285750" eaLnBrk="1" hangingPunct="1">
              <a:buFont typeface="Arial" panose="020B0604020202020204" pitchFamily="34" charset="0"/>
              <a:buChar char="•"/>
            </a:pPr>
            <a:r>
              <a:rPr lang="en-US" altLang="en-US" sz="2000" b="1" u="sng"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Skin Condition</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color, turgor, temperature</a:t>
            </a:r>
          </a:p>
          <a:p>
            <a:pPr eaLnBrk="1" hangingPunct="1"/>
            <a:endPar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285750" indent="-285750" eaLnBrk="1" hangingPunct="1">
              <a:buFont typeface="Arial" panose="020B0604020202020204" pitchFamily="34" charset="0"/>
              <a:buChar char="•"/>
            </a:pPr>
            <a:r>
              <a:rPr lang="en-US" altLang="en-US" sz="2000" b="1" u="sng"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Observe Neurological Activity</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Pupil activity, eyelid movement</a:t>
            </a:r>
          </a:p>
        </p:txBody>
      </p:sp>
    </p:spTree>
    <p:extLst>
      <p:ext uri="{BB962C8B-B14F-4D97-AF65-F5344CB8AC3E}">
        <p14:creationId xmlns:p14="http://schemas.microsoft.com/office/powerpoint/2010/main" val="392344712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Pain Score</a:t>
            </a:r>
          </a:p>
        </p:txBody>
      </p:sp>
      <p:sp>
        <p:nvSpPr>
          <p:cNvPr id="98307" name="Rectangle 3"/>
          <p:cNvSpPr>
            <a:spLocks noGrp="1" noChangeArrowheads="1"/>
          </p:cNvSpPr>
          <p:nvPr>
            <p:ph idx="1"/>
          </p:nvPr>
        </p:nvSpPr>
        <p:spPr>
          <a:xfrm>
            <a:off x="762000" y="1447800"/>
            <a:ext cx="3505200" cy="3810000"/>
          </a:xfrm>
        </p:spPr>
        <p:txBody>
          <a:bodyPr/>
          <a:lstStyle/>
          <a:p>
            <a:pPr marL="342900" indent="-342900" eaLnBrk="1" hangingPunct="1">
              <a:buFont typeface="Arial" panose="020B0604020202020204" pitchFamily="34" charset="0"/>
              <a:buChar char="•"/>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 goal is comfort with safety</a:t>
            </a:r>
          </a:p>
          <a:p>
            <a:pPr marL="342900" indent="-342900" eaLnBrk="1" hangingPunct="1">
              <a:buFont typeface="Arial" panose="020B0604020202020204" pitchFamily="34" charset="0"/>
              <a:buChar char="•"/>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Pain score of 3 or less</a:t>
            </a:r>
          </a:p>
          <a:p>
            <a:pPr marL="342900" indent="-342900" eaLnBrk="1" hangingPunct="1">
              <a:buFont typeface="Arial" panose="020B0604020202020204" pitchFamily="34" charset="0"/>
              <a:buChar char="•"/>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Vital signs stable</a:t>
            </a:r>
          </a:p>
          <a:p>
            <a:pPr marL="342900" indent="-342900" eaLnBrk="1" hangingPunct="1">
              <a:buFont typeface="Arial" panose="020B0604020202020204" pitchFamily="34" charset="0"/>
              <a:buChar char="•"/>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Airway open, respirations adequate</a:t>
            </a:r>
          </a:p>
        </p:txBody>
      </p:sp>
      <p:pic>
        <p:nvPicPr>
          <p:cNvPr id="9830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1719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30810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Procedural Sedation-RN Administered</a:t>
            </a:r>
          </a:p>
        </p:txBody>
      </p:sp>
      <p:sp>
        <p:nvSpPr>
          <p:cNvPr id="99331" name="Rectangle 7"/>
          <p:cNvSpPr>
            <a:spLocks noGrp="1" noChangeArrowheads="1"/>
          </p:cNvSpPr>
          <p:nvPr>
            <p:ph idx="1"/>
          </p:nvPr>
        </p:nvSpPr>
        <p:spPr/>
        <p:txBody>
          <a:bodyPr/>
          <a:lstStyle/>
          <a:p>
            <a:pPr eaLnBrk="1" hangingPunct="1">
              <a:buFont typeface="Wingdings" panose="05000000000000000000" pitchFamily="2" charset="2"/>
              <a:buNone/>
            </a:pPr>
            <a:r>
              <a:rPr lang="en-US" altLang="en-US" sz="20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Medications the Moderate Sedation Competent RN may administer:</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Verbal sedation - reassuring the patient </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Opioids (Fentanyl, Morphine) produce analgesia</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Benzodiazepines (Midazolam, Diazepam, </a:t>
            </a: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Lorazepam</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produce amnesia</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Combined (small doses of both an opioid and a benzodiazepine) work synergistically to produce analgesia and amnesia=moderate sedation</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Ketamine – dissociative sedation</a:t>
            </a:r>
          </a:p>
          <a:p>
            <a:pPr eaLnBrk="1" hangingPunct="1">
              <a:buFont typeface="Wingdings" panose="05000000000000000000" pitchFamily="2" charset="2"/>
              <a:buNone/>
            </a:pPr>
            <a:endParaRPr lang="en-US" altLang="en-US" sz="1200" dirty="0" smtClean="0">
              <a:ea typeface="ＭＳ Ｐゴシック" panose="020B0600070205080204" pitchFamily="34" charset="-128"/>
            </a:endParaRPr>
          </a:p>
          <a:p>
            <a:pPr eaLnBrk="1" hangingPunct="1">
              <a:buFont typeface="Wingdings" panose="05000000000000000000" pitchFamily="2" charset="2"/>
              <a:buNone/>
            </a:pPr>
            <a:r>
              <a:rPr lang="en-US" altLang="en-US" dirty="0" smtClean="0">
                <a:solidFill>
                  <a:srgbClr val="FF0000"/>
                </a:solidFill>
                <a:ea typeface="ＭＳ Ｐゴシック" panose="020B0600070205080204" pitchFamily="34" charset="-128"/>
              </a:rPr>
              <a:t>	</a:t>
            </a:r>
          </a:p>
          <a:p>
            <a:pPr eaLnBrk="1" hangingPunct="1"/>
            <a:endParaRPr lang="en-US" altLang="en-US" dirty="0" smtClean="0">
              <a:ea typeface="ＭＳ Ｐゴシック" panose="020B0600070205080204" pitchFamily="34" charset="-128"/>
            </a:endParaRPr>
          </a:p>
          <a:p>
            <a:pPr eaLnBrk="1" hangingPunct="1"/>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20522354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Grp="1" noChangeArrowheads="1"/>
          </p:cNvSpPr>
          <p:nvPr>
            <p:ph type="title"/>
          </p:nvPr>
        </p:nvSpPr>
        <p:spPr>
          <a:xfrm>
            <a:off x="762000" y="681038"/>
            <a:ext cx="8162925" cy="523875"/>
          </a:xfrm>
        </p:spPr>
        <p:txBody>
          <a:bodyPr/>
          <a:lstStyle/>
          <a:p>
            <a:pPr eaLnBrk="1" hangingPunct="1"/>
            <a:r>
              <a:rPr lang="en-US" altLang="en-US" smtClean="0">
                <a:ea typeface="ＭＳ Ｐゴシック" panose="020B0600070205080204" pitchFamily="34" charset="-128"/>
              </a:rPr>
              <a:t>Opioids</a:t>
            </a:r>
            <a:endParaRPr lang="en-US" altLang="en-US" sz="2400" smtClean="0">
              <a:ea typeface="ＭＳ Ｐゴシック" panose="020B0600070205080204" pitchFamily="34" charset="-128"/>
            </a:endParaRPr>
          </a:p>
        </p:txBody>
      </p:sp>
      <p:sp>
        <p:nvSpPr>
          <p:cNvPr id="100355" name="Rectangle 5"/>
          <p:cNvSpPr>
            <a:spLocks noGrp="1" noChangeArrowheads="1"/>
          </p:cNvSpPr>
          <p:nvPr>
            <p:ph idx="1"/>
          </p:nvPr>
        </p:nvSpPr>
        <p:spPr/>
        <p:txBody>
          <a:bodyPr/>
          <a:lstStyle/>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Opioids remain the gold standard for treatment of severe pain.</a:t>
            </a:r>
          </a:p>
          <a:p>
            <a:pPr marL="798513" lvl="2" indent="-342900" eaLnBrk="1" hangingPunct="1"/>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Fentanyl is a synthetic opioid. It is </a:t>
            </a:r>
            <a:r>
              <a:rPr lang="en-US" altLang="en-US" b="1"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50 to 100 </a:t>
            </a:r>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times more potent and has a shorter duration than morphine. </a:t>
            </a:r>
          </a:p>
          <a:p>
            <a:pPr marL="1027113" lvl="4" indent="-342900" eaLnBrk="1" hangingPunct="1"/>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An unusual complication, chest wall rigidity, may occur with large doses (usually &gt;5 microgram/kg) given rapidly. You may need to use neuromuscular blockade and tracheal intubation to treat this complication.</a:t>
            </a:r>
          </a:p>
          <a:p>
            <a:pPr marL="344488" lvl="1" indent="-342900" eaLnBrk="1" hangingPunct="1">
              <a:buFont typeface="Arial" panose="020B0604020202020204" pitchFamily="34" charset="0"/>
              <a:buChar char="•"/>
            </a:pPr>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Morphine may also be used. Due to its histamine release, use caution in patients with Asthma. </a:t>
            </a:r>
          </a:p>
          <a:p>
            <a:pPr lvl="1" eaLnBrk="1" hangingPunct="1"/>
            <a:endParaRPr lang="en-US" altLang="en-US" dirty="0" smtClean="0">
              <a:ea typeface="ＭＳ Ｐゴシック" panose="020B0600070205080204" pitchFamily="34" charset="-128"/>
            </a:endParaRPr>
          </a:p>
          <a:p>
            <a:pPr lvl="1" eaLnBrk="1" hangingPunct="1">
              <a:buFont typeface="Wingdings" panose="05000000000000000000" pitchFamily="2" charset="2"/>
              <a:buNone/>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52977961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title"/>
          </p:nvPr>
        </p:nvSpPr>
        <p:spPr>
          <a:xfrm>
            <a:off x="762000" y="250825"/>
            <a:ext cx="8162925" cy="954088"/>
          </a:xfrm>
        </p:spPr>
        <p:txBody>
          <a:bodyPr/>
          <a:lstStyle/>
          <a:p>
            <a:pPr eaLnBrk="1" hangingPunct="1"/>
            <a:r>
              <a:rPr lang="en-US" altLang="en-US" smtClean="0">
                <a:ea typeface="ＭＳ Ｐゴシック" panose="020B0600070205080204" pitchFamily="34" charset="-128"/>
              </a:rPr>
              <a:t>Provider Credentialing </a:t>
            </a:r>
            <a:br>
              <a:rPr lang="en-US" altLang="en-US" smtClean="0">
                <a:ea typeface="ＭＳ Ｐゴシック" panose="020B0600070205080204" pitchFamily="34" charset="-128"/>
              </a:rPr>
            </a:br>
            <a:r>
              <a:rPr lang="en-US" altLang="en-US" smtClean="0">
                <a:ea typeface="ＭＳ Ｐゴシック" panose="020B0600070205080204" pitchFamily="34" charset="-128"/>
              </a:rPr>
              <a:t>for Adult Procedural Sedation</a:t>
            </a:r>
          </a:p>
        </p:txBody>
      </p:sp>
      <p:sp>
        <p:nvSpPr>
          <p:cNvPr id="68611" name="Rectangle 7"/>
          <p:cNvSpPr>
            <a:spLocks noGrp="1" noChangeArrowheads="1"/>
          </p:cNvSpPr>
          <p:nvPr>
            <p:ph idx="1"/>
          </p:nvPr>
        </p:nvSpPr>
        <p:spPr>
          <a:xfrm>
            <a:off x="731520" y="1524000"/>
            <a:ext cx="8110538" cy="4876800"/>
          </a:xfrm>
        </p:spPr>
        <p:txBody>
          <a:bodyPr/>
          <a:lstStyle/>
          <a:p>
            <a:pPr marL="285750" indent="-285750" eaLnBrk="1" hangingPunct="1">
              <a:buFont typeface="Arial" panose="020B0604020202020204" pitchFamily="34" charset="0"/>
              <a:buChar char="•"/>
            </a:pPr>
            <a:r>
              <a:rPr lang="en-US" altLang="en-US" sz="20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To perform a procedure while supervising a nurse providing moderate sedation, a provider must meet the following criteria</a:t>
            </a:r>
          </a:p>
          <a:p>
            <a:pPr marL="287338" lvl="1" indent="-285750" eaLnBrk="1" hangingPunct="1">
              <a:buFont typeface="Arial" panose="020B0604020202020204" pitchFamily="34" charset="0"/>
              <a:buChar char="•"/>
            </a:pPr>
            <a:r>
              <a:rPr lang="en-US" altLang="en-US" b="1" dirty="0" smtClean="0">
                <a:latin typeface="Times New Roman" panose="02020603050405020304" pitchFamily="18" charset="0"/>
                <a:ea typeface="ＭＳ Ｐゴシック" panose="020B0600070205080204" pitchFamily="34" charset="-128"/>
                <a:cs typeface="Times New Roman" panose="02020603050405020304" pitchFamily="18" charset="0"/>
              </a:rPr>
              <a:t>Licensing and Training verification</a:t>
            </a:r>
          </a:p>
          <a:p>
            <a:pPr lvl="2" eaLnBrk="1" hangingPunct="1"/>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Hold an unrestricted state license (MD, DO, DPM, DDS, PA or NP)</a:t>
            </a:r>
          </a:p>
          <a:p>
            <a:pPr lvl="2" eaLnBrk="1" hangingPunct="1"/>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Hold current DEA and state CDS registrations</a:t>
            </a:r>
          </a:p>
          <a:p>
            <a:pPr lvl="2" eaLnBrk="1" hangingPunct="1"/>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Meet all other credentialing requirements </a:t>
            </a:r>
          </a:p>
          <a:p>
            <a:pPr marL="287338" lvl="1" indent="-285750" eaLnBrk="1" hangingPunct="1">
              <a:buFont typeface="Arial" panose="020B0604020202020204" pitchFamily="34" charset="0"/>
              <a:buChar char="•"/>
            </a:pPr>
            <a:r>
              <a:rPr lang="en-US" altLang="en-US" b="1" dirty="0" smtClean="0">
                <a:latin typeface="Times New Roman" panose="02020603050405020304" pitchFamily="18" charset="0"/>
                <a:ea typeface="ＭＳ Ｐゴシック" panose="020B0600070205080204" pitchFamily="34" charset="-128"/>
                <a:cs typeface="Times New Roman" panose="02020603050405020304" pitchFamily="18" charset="0"/>
              </a:rPr>
              <a:t>Successfully complete sedation specific training and demonstrate competence</a:t>
            </a:r>
          </a:p>
          <a:p>
            <a:pPr lvl="2" eaLnBrk="1" hangingPunct="1">
              <a:buFont typeface="Wingdings" panose="05000000000000000000" pitchFamily="2" charset="2"/>
              <a:buAutoNum type="arabicPeriod"/>
            </a:pPr>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Complete this presentation and successfully pass the accompanying test with </a:t>
            </a:r>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85</a:t>
            </a:r>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or greater</a:t>
            </a:r>
          </a:p>
          <a:p>
            <a:pPr lvl="2" eaLnBrk="1" hangingPunct="1">
              <a:buFont typeface="Wingdings" panose="05000000000000000000" pitchFamily="2" charset="2"/>
              <a:buAutoNum type="arabicPeriod"/>
            </a:pPr>
            <a:r>
              <a:rPr lang="en-US" altLang="en-US" i="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Review the hospital sedation policy</a:t>
            </a:r>
          </a:p>
          <a:p>
            <a:pPr lvl="2" eaLnBrk="1" hangingPunct="1">
              <a:buFont typeface="Wingdings" panose="05000000000000000000" pitchFamily="2" charset="2"/>
              <a:buAutoNum type="arabicPeriod"/>
            </a:pPr>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Providers must have current certification in ACLS  (ER physicians  excepted as this is a core competency of the specialty)</a:t>
            </a:r>
          </a:p>
          <a:p>
            <a:pPr lvl="2" eaLnBrk="1" hangingPunct="1">
              <a:buFont typeface="Wingdings" panose="05000000000000000000" pitchFamily="2" charset="2"/>
              <a:buNone/>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4203563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a:xfrm>
            <a:off x="762000" y="681038"/>
            <a:ext cx="8162925" cy="523875"/>
          </a:xfrm>
        </p:spPr>
        <p:txBody>
          <a:bodyPr/>
          <a:lstStyle/>
          <a:p>
            <a:pPr eaLnBrk="1" hangingPunct="1"/>
            <a:r>
              <a:rPr lang="en-US" altLang="en-US" smtClean="0">
                <a:ea typeface="ＭＳ Ｐゴシック" panose="020B0600070205080204" pitchFamily="34" charset="-128"/>
              </a:rPr>
              <a:t>Opioids</a:t>
            </a:r>
            <a:endParaRPr lang="en-US" altLang="en-US" sz="2400" smtClean="0">
              <a:ea typeface="ＭＳ Ｐゴシック" panose="020B0600070205080204" pitchFamily="34" charset="-128"/>
            </a:endParaRPr>
          </a:p>
        </p:txBody>
      </p:sp>
      <p:sp>
        <p:nvSpPr>
          <p:cNvPr id="101379" name="Rectangle 5"/>
          <p:cNvSpPr>
            <a:spLocks noGrp="1" noChangeArrowheads="1"/>
          </p:cNvSpPr>
          <p:nvPr>
            <p:ph idx="1"/>
          </p:nvPr>
        </p:nvSpPr>
        <p:spPr/>
        <p:txBody>
          <a:bodyPr/>
          <a:lstStyle/>
          <a:p>
            <a:pPr marL="342900" indent="-342900" eaLnBrk="1" hangingPunct="1">
              <a:buFont typeface="Arial" panose="020B0604020202020204" pitchFamily="34" charset="0"/>
              <a:buChar char="•"/>
            </a:pPr>
            <a:r>
              <a:rPr lang="en-US" altLang="en-US" sz="2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 most common adverse effects of opioids are:</a:t>
            </a:r>
          </a:p>
          <a:p>
            <a:pPr marL="798513" lvl="2" indent="-342900" eaLnBrk="1" hangingPunct="1"/>
            <a:r>
              <a:rPr lang="en-US" altLang="en-US" sz="2400"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RESPIRATORY DEPRESSION</a:t>
            </a:r>
          </a:p>
          <a:p>
            <a:pPr marL="798513" lvl="2" indent="-342900" eaLnBrk="1" hangingPunct="1"/>
            <a:r>
              <a:rPr lang="en-US" altLang="en-US" sz="2400"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Bradycardia</a:t>
            </a:r>
          </a:p>
          <a:p>
            <a:pPr marL="798513" lvl="2" indent="-342900" eaLnBrk="1" hangingPunct="1"/>
            <a:r>
              <a:rPr lang="en-US" altLang="en-US" sz="2400" i="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Pruritis</a:t>
            </a:r>
            <a:r>
              <a:rPr lang="en-US" altLang="en-US" sz="2400"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p>
          <a:p>
            <a:pPr marL="342900" indent="-342900" eaLnBrk="1" hangingPunct="1">
              <a:buFont typeface="Arial" panose="020B0604020202020204" pitchFamily="34" charset="0"/>
              <a:buChar char="•"/>
            </a:pPr>
            <a:r>
              <a:rPr lang="en-US" altLang="en-US" sz="2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Hemodynamically compromised patients (</a:t>
            </a:r>
            <a:r>
              <a:rPr lang="en-US" altLang="en-US" sz="24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i,e</a:t>
            </a:r>
            <a:r>
              <a:rPr lang="en-US" altLang="en-US" sz="2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dehydration) may develop hypotension. </a:t>
            </a:r>
          </a:p>
        </p:txBody>
      </p:sp>
    </p:spTree>
    <p:extLst>
      <p:ext uri="{BB962C8B-B14F-4D97-AF65-F5344CB8AC3E}">
        <p14:creationId xmlns:p14="http://schemas.microsoft.com/office/powerpoint/2010/main" val="193640957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Benzodiazepines </a:t>
            </a:r>
            <a:endParaRPr lang="en-US" altLang="en-US" sz="2400" smtClean="0">
              <a:ea typeface="ＭＳ Ｐゴシック" panose="020B0600070205080204" pitchFamily="34" charset="-128"/>
            </a:endParaRPr>
          </a:p>
        </p:txBody>
      </p:sp>
      <p:sp>
        <p:nvSpPr>
          <p:cNvPr id="102403" name="Rectangle 5"/>
          <p:cNvSpPr>
            <a:spLocks noGrp="1" noChangeArrowheads="1"/>
          </p:cNvSpPr>
          <p:nvPr>
            <p:ph idx="1"/>
          </p:nvPr>
        </p:nvSpPr>
        <p:spPr/>
        <p:txBody>
          <a:bodyPr/>
          <a:lstStyle/>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Benzodiazepines are sedative hypnotic agents that produce amnesia.</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Benzodiazepines can cause respiratory depression, especially with concomitant use of barbiturates or opioids.  Occasionally a paradoxical excitatory reaction occurs.  Hypotension occurs less frequently with these drugs than with barbiturates.</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For patients who are hemodynamically unstable (i.e., hypotensive or hypovolemic), you should decrease the recommended dose (typically by 50%).</a:t>
            </a:r>
          </a:p>
          <a:p>
            <a:pPr lvl="1" eaLnBrk="1" hangingPunct="1">
              <a:buFont typeface="Wingdings" panose="05000000000000000000" pitchFamily="2" charset="2"/>
              <a:buNone/>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71333707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762000" y="681038"/>
            <a:ext cx="8162925" cy="523875"/>
          </a:xfrm>
        </p:spPr>
        <p:txBody>
          <a:bodyPr/>
          <a:lstStyle/>
          <a:p>
            <a:r>
              <a:rPr lang="en-US" altLang="en-US" smtClean="0">
                <a:ea typeface="ＭＳ Ｐゴシック" panose="020B0600070205080204" pitchFamily="34" charset="-128"/>
              </a:rPr>
              <a:t>Deep Sedation Medications</a:t>
            </a:r>
          </a:p>
        </p:txBody>
      </p:sp>
      <p:sp>
        <p:nvSpPr>
          <p:cNvPr id="103427" name="Content Placeholder 2"/>
          <p:cNvSpPr>
            <a:spLocks noGrp="1"/>
          </p:cNvSpPr>
          <p:nvPr>
            <p:ph idx="1"/>
          </p:nvPr>
        </p:nvSpPr>
        <p:spPr/>
        <p:txBody>
          <a:bodyPr/>
          <a:lstStyle/>
          <a:p>
            <a:pPr>
              <a:buFont typeface="Wingdings" panose="05000000000000000000" pitchFamily="2" charset="2"/>
              <a:buNone/>
            </a:pPr>
            <a:r>
              <a:rPr lang="en-US" altLang="en-US" sz="18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 following medications may NOT be used for moderate sedation and must be MD administered (RESTRICTED TO ED FOR PROCEDURAL DEEP SEDATION):</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p>
          <a:p>
            <a:pPr marL="285750" indent="-285750">
              <a:buFont typeface="Arial" panose="020B0604020202020204" pitchFamily="34" charset="0"/>
              <a:buChar char="•"/>
            </a:pPr>
            <a:r>
              <a:rPr lang="en-US" altLang="en-US" sz="1800" u="sng"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Propofol</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and </a:t>
            </a:r>
            <a:r>
              <a:rPr lang="en-US" altLang="en-US" sz="1800" u="sng"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Etomidate</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are administered by Anesthesia Qualified Physicians (Anesthesiologists, </a:t>
            </a:r>
            <a:r>
              <a:rPr lang="en-US" altLang="en-US" sz="18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Intensivists</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in ICU &amp; NICU, Emergency Dept. Physicians)</a:t>
            </a:r>
          </a:p>
          <a:p>
            <a:pPr marL="285750" indent="-285750">
              <a:buFont typeface="Arial" panose="020B0604020202020204" pitchFamily="34" charset="0"/>
              <a:buChar char="•"/>
            </a:pP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Due to narrow therapeutic window these agents may only be used for procedural sedation when the intended goal is DEEP sedation</a:t>
            </a:r>
          </a:p>
          <a:p>
            <a:pPr marL="285750" indent="-285750">
              <a:buFont typeface="Arial" panose="020B0604020202020204" pitchFamily="34" charset="0"/>
              <a:buChar char="•"/>
            </a:pP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These patients </a:t>
            </a:r>
            <a:r>
              <a:rPr lang="en-US" altLang="en-US" sz="18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also</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require monitoring during the recovery to pre-procedure status by the RN</a:t>
            </a:r>
          </a:p>
          <a:p>
            <a:pPr>
              <a:buFont typeface="Wingdings" panose="05000000000000000000" pitchFamily="2" charset="2"/>
              <a:buNone/>
            </a:pPr>
            <a:endPar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algn="ctr">
              <a:buFont typeface="Wingdings" panose="05000000000000000000" pitchFamily="2" charset="2"/>
              <a:buNone/>
            </a:pPr>
            <a:r>
              <a:rPr lang="en-US" altLang="en-US" sz="1800" b="1"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**RN may NOT administer </a:t>
            </a:r>
            <a:r>
              <a:rPr lang="en-US" altLang="en-US" sz="1800" b="1" i="1"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Propofol</a:t>
            </a:r>
            <a:r>
              <a:rPr lang="en-US" altLang="en-US" sz="1800" b="1"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or </a:t>
            </a:r>
            <a:r>
              <a:rPr lang="en-US" altLang="en-US" sz="1800" b="1" i="1"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Etomidate</a:t>
            </a:r>
            <a:r>
              <a:rPr lang="en-US" altLang="en-US" sz="1800" b="1"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p>
          <a:p>
            <a:pPr>
              <a:buFont typeface="Wingdings" panose="05000000000000000000" pitchFamily="2" charset="2"/>
              <a:buNone/>
            </a:pP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74314361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p:txBody>
          <a:bodyPr/>
          <a:lstStyle/>
          <a:p>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Dissociative Anesthetics (Ketamine)</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endParaRPr lang="en-US" altLang="en-US" dirty="0" smtClean="0">
              <a:ea typeface="ＭＳ Ｐゴシック" panose="020B0600070205080204" pitchFamily="34" charset="-128"/>
            </a:endParaRPr>
          </a:p>
        </p:txBody>
      </p:sp>
      <p:sp>
        <p:nvSpPr>
          <p:cNvPr id="99331" name="Rectangle 5"/>
          <p:cNvSpPr>
            <a:spLocks noGrp="1" noChangeArrowheads="1"/>
          </p:cNvSpPr>
          <p:nvPr>
            <p:ph idx="1"/>
          </p:nvPr>
        </p:nvSpPr>
        <p:spPr>
          <a:xfrm>
            <a:off x="762000" y="1447800"/>
            <a:ext cx="7848600" cy="4876800"/>
          </a:xfrm>
        </p:spPr>
        <p:txBody>
          <a:bodyPr/>
          <a:lstStyle/>
          <a:p>
            <a:pPr>
              <a:defRPr/>
            </a:pPr>
            <a:r>
              <a:rPr lang="en-US" altLang="en-US" sz="1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Ketamine is a dissociative agent that produces a cataleptic (i.e., trance- like) state in which the eyes remain open with a slow </a:t>
            </a:r>
            <a:r>
              <a:rPr lang="en-US" altLang="en-US" sz="1800" dirty="0" err="1">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nystagmic</a:t>
            </a:r>
            <a:r>
              <a:rPr lang="en-US" altLang="en-US" sz="1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gaze.  Patients are non-communicative but they appear awake.</a:t>
            </a:r>
          </a:p>
          <a:p>
            <a:pPr>
              <a:defRPr/>
            </a:pPr>
            <a:endPar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287338" lvl="1" indent="-285750">
              <a:buFont typeface="Arial" panose="020B0604020202020204" pitchFamily="34" charset="0"/>
              <a:buChar char="•"/>
              <a:defRPr/>
            </a:pPr>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Can produce general anesthesia when given in larger </a:t>
            </a:r>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doses. Its </a:t>
            </a:r>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duration of action is variable (15 to 60 minutes).  Use the lower dose range for hemodynamically compromised patients. </a:t>
            </a:r>
          </a:p>
          <a:p>
            <a:pPr marL="287338" lvl="1" indent="-285750">
              <a:buFont typeface="Arial" panose="020B0604020202020204" pitchFamily="34" charset="0"/>
              <a:buChar char="•"/>
              <a:defRPr/>
            </a:pPr>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Adverse effects of Ketamine include increased systemic (BP), intracranial, and intraocular pressures; hallucinogenic emergence reactions ; </a:t>
            </a:r>
            <a:r>
              <a:rPr lang="en-US" altLang="en-US" sz="1800" b="1" dirty="0">
                <a:latin typeface="Times New Roman" panose="02020603050405020304" pitchFamily="18" charset="0"/>
                <a:ea typeface="ＭＳ Ｐゴシック" panose="020B0600070205080204" pitchFamily="34" charset="-128"/>
                <a:cs typeface="Times New Roman" panose="02020603050405020304" pitchFamily="18" charset="0"/>
              </a:rPr>
              <a:t>laryngospasm</a:t>
            </a:r>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 and excessive airway secretions.</a:t>
            </a:r>
          </a:p>
          <a:p>
            <a:pPr marL="287338" lvl="1" indent="-285750">
              <a:buFont typeface="Arial" panose="020B0604020202020204" pitchFamily="34" charset="0"/>
              <a:buChar char="•"/>
              <a:defRPr/>
            </a:pPr>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Produces potent analgesia and rapid sedation; it preserves respiratory drive and airway protective reflexes when used in appropriate doses.</a:t>
            </a:r>
          </a:p>
          <a:p>
            <a:pPr marL="287338" lvl="1" indent="-285750">
              <a:buFont typeface="Arial" panose="020B0604020202020204" pitchFamily="34" charset="0"/>
              <a:buChar char="•"/>
              <a:defRPr/>
            </a:pPr>
            <a:r>
              <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rPr>
              <a:t>Given in 10-20mg incremental doses IV for moderate and deep sedation</a:t>
            </a:r>
          </a:p>
          <a:p>
            <a:pPr lvl="1">
              <a:defRPr/>
            </a:pPr>
            <a:endParaRPr lang="en-US" altLang="en-US" dirty="0">
              <a:ea typeface="ＭＳ Ｐゴシック" panose="020B0600070205080204" pitchFamily="34" charset="-128"/>
            </a:endParaRPr>
          </a:p>
          <a:p>
            <a:pPr lvl="1">
              <a:defRPr/>
            </a:pPr>
            <a:endParaRPr lang="en-US" altLang="en-US" dirty="0">
              <a:ea typeface="ＭＳ Ｐゴシック" panose="020B0600070205080204" pitchFamily="34" charset="-128"/>
            </a:endParaRPr>
          </a:p>
          <a:p>
            <a:pPr marL="457200" lvl="1">
              <a:defRPr/>
            </a:pPr>
            <a:endParaRPr lang="en-US" altLang="en-US" dirty="0">
              <a:ea typeface="ＭＳ Ｐゴシック" panose="020B0600070205080204" pitchFamily="34" charset="-128"/>
            </a:endParaRPr>
          </a:p>
          <a:p>
            <a:pPr lvl="1">
              <a:defRPr/>
            </a:pPr>
            <a:endParaRPr lang="en-US" altLang="en-US" dirty="0">
              <a:ea typeface="ＭＳ Ｐゴシック" panose="020B0600070205080204" pitchFamily="34" charset="-128"/>
            </a:endParaRPr>
          </a:p>
          <a:p>
            <a:pPr lvl="1">
              <a:defRPr/>
            </a:pPr>
            <a:r>
              <a:rPr lang="en-US" altLang="en-US" sz="900" dirty="0">
                <a:ea typeface="ＭＳ Ｐゴシック" panose="020B0600070205080204" pitchFamily="34" charset="-128"/>
              </a:rPr>
              <a:t>CMS- Centers for Medicare &amp; Medicaid Services </a:t>
            </a:r>
          </a:p>
          <a:p>
            <a:pPr lvl="1">
              <a:buFont typeface="Wingdings" panose="05000000000000000000" pitchFamily="2" charset="2"/>
              <a:buNone/>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78682345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Naloxone (Narcan)</a:t>
            </a:r>
          </a:p>
        </p:txBody>
      </p:sp>
      <p:sp>
        <p:nvSpPr>
          <p:cNvPr id="105475" name="Rectangle 5"/>
          <p:cNvSpPr>
            <a:spLocks noGrp="1" noChangeArrowheads="1"/>
          </p:cNvSpPr>
          <p:nvPr>
            <p:ph idx="1"/>
          </p:nvPr>
        </p:nvSpPr>
        <p:spPr/>
        <p:txBody>
          <a:bodyPr/>
          <a:lstStyle/>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Naloxone is the prototypical narcotic receptor antagonist.  When you suspect that respiratory depression is caused by opioid effect, use naloxone in small doses (0.005-0.01mg/kg). This dose will maintain some analgesia for the underlying pain.</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If the initial dose is ineffective, repeat titrated doses every 1 to 2 minutes.</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 maximum dose is 0.1mg per dose.  You may give naloxone by the IV, IM or tracheal route.</a:t>
            </a:r>
          </a:p>
          <a:p>
            <a:pPr eaLnBrk="1" hangingPunct="1"/>
            <a:endPar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endPar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buFont typeface="Wingdings" panose="05000000000000000000" pitchFamily="2" charset="2"/>
              <a:buNone/>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(Note that this dose is intentionally much lower than the dose recommended for immediate 	and 	full reversal of narcotic poisoning.)</a:t>
            </a:r>
          </a:p>
        </p:txBody>
      </p:sp>
    </p:spTree>
    <p:extLst>
      <p:ext uri="{BB962C8B-B14F-4D97-AF65-F5344CB8AC3E}">
        <p14:creationId xmlns:p14="http://schemas.microsoft.com/office/powerpoint/2010/main" val="29344164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Flumazenil (Romazicon)</a:t>
            </a:r>
          </a:p>
        </p:txBody>
      </p:sp>
      <p:sp>
        <p:nvSpPr>
          <p:cNvPr id="106499" name="Rectangle 5"/>
          <p:cNvSpPr>
            <a:spLocks noGrp="1" noChangeArrowheads="1"/>
          </p:cNvSpPr>
          <p:nvPr>
            <p:ph idx="1"/>
          </p:nvPr>
        </p:nvSpPr>
        <p:spPr/>
        <p:txBody>
          <a:bodyPr/>
          <a:lstStyle/>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Flumazenil, a benzodiazepine receptor antagonist, can reverse benzodiazepine-induced respiratory depression and paradoxical excitatory reactions.  </a:t>
            </a:r>
            <a:r>
              <a:rPr lang="en-US" altLang="en-US" sz="2000"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It is ineffective for opioid narcotic reversal.</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Providers generally give flumazenil in doses of 0.01 to 0.02 mg/kg; you may repeat these doses every 1 to 2 minutes up to a maximum dose of  1 mg.</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Use caution if the patient has a history of seizures because Flumazenil may induce seizures.</a:t>
            </a:r>
          </a:p>
        </p:txBody>
      </p:sp>
    </p:spTree>
    <p:extLst>
      <p:ext uri="{BB962C8B-B14F-4D97-AF65-F5344CB8AC3E}">
        <p14:creationId xmlns:p14="http://schemas.microsoft.com/office/powerpoint/2010/main" val="105108973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Recognize and Rescue	</a:t>
            </a:r>
          </a:p>
        </p:txBody>
      </p:sp>
      <p:sp>
        <p:nvSpPr>
          <p:cNvPr id="107523" name="Rectangle 5"/>
          <p:cNvSpPr>
            <a:spLocks noGrp="1" noChangeArrowheads="1"/>
          </p:cNvSpPr>
          <p:nvPr>
            <p:ph idx="1"/>
          </p:nvPr>
        </p:nvSpPr>
        <p:spPr>
          <a:xfrm>
            <a:off x="762000" y="1524000"/>
            <a:ext cx="8110538" cy="5029200"/>
          </a:xfrm>
        </p:spPr>
        <p:txBody>
          <a:bodyPr/>
          <a:lstStyle/>
          <a:p>
            <a:pPr marL="285750" indent="-285750" eaLnBrk="1" hangingPunct="1">
              <a:buFont typeface="Arial" panose="020B0604020202020204" pitchFamily="34" charset="0"/>
              <a:buChar char="•"/>
            </a:pPr>
            <a:r>
              <a:rPr lang="en-US" altLang="en-US" sz="18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With recognition of adverse effects, stop the procedure </a:t>
            </a:r>
            <a:br>
              <a:rPr lang="en-US" altLang="en-US" sz="18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18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in order to stabilize and support the patient. </a:t>
            </a:r>
          </a:p>
          <a:p>
            <a:pPr marL="285750" indent="-285750" eaLnBrk="1" hangingPunct="1">
              <a:buFont typeface="Arial" panose="020B0604020202020204" pitchFamily="34" charset="0"/>
              <a:buChar char="•"/>
            </a:pP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If respiratory depression or airway obstruction occurs during sedation, you should immediately open and clear the airway.  Then provide assisted ventilation and 100% oxygen as needed.</a:t>
            </a:r>
          </a:p>
          <a:p>
            <a:pPr marL="285750" indent="-285750" eaLnBrk="1" hangingPunct="1">
              <a:buFont typeface="Arial" panose="020B0604020202020204" pitchFamily="34" charset="0"/>
              <a:buChar char="•"/>
            </a:pP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If you decide to give a reversal agent, consider the following agents.</a:t>
            </a:r>
          </a:p>
          <a:p>
            <a:pPr marL="741363" lvl="2" indent="-285750" eaLnBrk="1" hangingPunct="1"/>
            <a:r>
              <a:rPr lang="en-US" altLang="en-US" sz="1800"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For opioid narcotic reversal:  Naloxone (</a:t>
            </a:r>
            <a:r>
              <a:rPr lang="en-US" altLang="en-US" sz="1800" i="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Narcan</a:t>
            </a:r>
            <a:r>
              <a:rPr lang="en-US" altLang="en-US" sz="1800"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p>
          <a:p>
            <a:pPr marL="741363" lvl="2" indent="-285750" eaLnBrk="1" hangingPunct="1"/>
            <a:r>
              <a:rPr lang="en-US" altLang="en-US" sz="1800"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For benzodiazepine reversal:  Flumazenil (</a:t>
            </a:r>
            <a:r>
              <a:rPr lang="en-US" altLang="en-US" sz="1800" i="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Romazicon</a:t>
            </a:r>
            <a:r>
              <a:rPr lang="en-US" altLang="en-US" sz="1800"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p>
          <a:p>
            <a:pPr marL="285750" indent="-285750" eaLnBrk="1" hangingPunct="1">
              <a:buFont typeface="Arial" panose="020B0604020202020204" pitchFamily="34" charset="0"/>
              <a:buChar char="•"/>
            </a:pP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Beware of the adverse effects of reversal agents.  Weigh the benefit of immediate reversal against provision of respiratory assistance until the adverse effects of the narcotic or benzodiazepine dissipate.  </a:t>
            </a:r>
          </a:p>
          <a:p>
            <a:pPr marL="285750" indent="-285750" eaLnBrk="1" hangingPunct="1">
              <a:buFont typeface="Arial" panose="020B0604020202020204" pitchFamily="34" charset="0"/>
              <a:buChar char="•"/>
            </a:pPr>
            <a:endParaRPr lang="en-US" altLang="en-US" sz="1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285750" indent="-285750" eaLnBrk="1" hangingPunct="1">
              <a:buFont typeface="Arial" panose="020B0604020202020204" pitchFamily="34" charset="0"/>
              <a:buChar char="•"/>
            </a:pPr>
            <a:endParaRPr lang="en-US" altLang="en-US" sz="18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r>
              <a:rPr lang="en-US" altLang="en-US" sz="1800" dirty="0">
                <a:solidFill>
                  <a:schemeClr val="tx1"/>
                </a:solidFill>
                <a:latin typeface="Times New Roman" panose="02020603050405020304" pitchFamily="18" charset="0"/>
                <a:cs typeface="Times New Roman" panose="02020603050405020304" pitchFamily="18" charset="0"/>
              </a:rPr>
              <a:t>Note that the half-life of the reversal agent is frequently shorter than the half-life of the sedative agent.  Observe for recurrence of sedation after the effects of the reversal agent dissipate.</a:t>
            </a:r>
          </a:p>
          <a:p>
            <a:pPr marL="285750" indent="-285750" eaLnBrk="1" hangingPunct="1">
              <a:buFont typeface="Arial" panose="020B0604020202020204" pitchFamily="34" charset="0"/>
              <a:buChar char="•"/>
            </a:pPr>
            <a:endPar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03184295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762000" y="250825"/>
            <a:ext cx="8162925" cy="954088"/>
          </a:xfrm>
        </p:spPr>
        <p:txBody>
          <a:bodyPr/>
          <a:lstStyle/>
          <a:p>
            <a:r>
              <a:rPr lang="en-US" altLang="en-US" smtClean="0">
                <a:ea typeface="ＭＳ Ｐゴシック" panose="020B0600070205080204" pitchFamily="34" charset="-128"/>
              </a:rPr>
              <a:t>Suggested Sequential Management of Airway Obstruction</a:t>
            </a:r>
          </a:p>
        </p:txBody>
      </p:sp>
      <p:sp>
        <p:nvSpPr>
          <p:cNvPr id="108547" name="Content Placeholder 2"/>
          <p:cNvSpPr>
            <a:spLocks noGrp="1"/>
          </p:cNvSpPr>
          <p:nvPr>
            <p:ph idx="1"/>
          </p:nvPr>
        </p:nvSpPr>
        <p:spPr/>
        <p:txBody>
          <a:bodyPr/>
          <a:lstStyle/>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Reposition the airway</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Perform a jaw thrust</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Insert oral airway</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Call for help</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Insert nasal airway</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Insert </a:t>
            </a: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supraglottic</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airway device (LMA)</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Tracheal intubation</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Surgical airway (percutaneous </a:t>
            </a: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crycothyrotomy</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41798487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a:xfrm>
            <a:off x="762000" y="681038"/>
            <a:ext cx="8162925" cy="523875"/>
          </a:xfrm>
        </p:spPr>
        <p:txBody>
          <a:bodyPr/>
          <a:lstStyle/>
          <a:p>
            <a:pPr eaLnBrk="1" hangingPunct="1"/>
            <a:r>
              <a:rPr lang="en-US" altLang="en-US" smtClean="0">
                <a:ea typeface="ＭＳ Ｐゴシック" panose="020B0600070205080204" pitchFamily="34" charset="-128"/>
              </a:rPr>
              <a:t>Post-Procedure Care</a:t>
            </a:r>
          </a:p>
        </p:txBody>
      </p:sp>
      <p:sp>
        <p:nvSpPr>
          <p:cNvPr id="110595" name="Rectangle 5"/>
          <p:cNvSpPr>
            <a:spLocks noGrp="1" noChangeArrowheads="1"/>
          </p:cNvSpPr>
          <p:nvPr>
            <p:ph idx="1"/>
          </p:nvPr>
        </p:nvSpPr>
        <p:spPr/>
        <p:txBody>
          <a:bodyPr/>
          <a:lstStyle/>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 expectation of post-procedure care is to verify the patient’s return to baseline status.</a:t>
            </a:r>
          </a:p>
          <a:p>
            <a:pPr marL="342900" indent="-342900" eaLnBrk="1" hangingPunct="1">
              <a:buFont typeface="Arial" panose="020B0604020202020204" pitchFamily="34" charset="0"/>
              <a:buChar char="•"/>
            </a:pPr>
            <a:r>
              <a:rPr lang="en-US" altLang="en-US" sz="2000" u="sng"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Constant observation with vital signs at least every 15 minutes </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until “Recovery Phase Completion Criteria” are met.</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 period of time in “Recovery Phase” should be at least 90 minutes after the last dose of reversal agent if given.</a:t>
            </a:r>
          </a:p>
        </p:txBody>
      </p:sp>
    </p:spTree>
    <p:extLst>
      <p:ext uri="{BB962C8B-B14F-4D97-AF65-F5344CB8AC3E}">
        <p14:creationId xmlns:p14="http://schemas.microsoft.com/office/powerpoint/2010/main" val="308917057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Recovery Phase</a:t>
            </a:r>
          </a:p>
        </p:txBody>
      </p:sp>
      <p:sp>
        <p:nvSpPr>
          <p:cNvPr id="111619" name="Rectangle 7"/>
          <p:cNvSpPr>
            <a:spLocks noGrp="1" noChangeArrowheads="1"/>
          </p:cNvSpPr>
          <p:nvPr>
            <p:ph idx="1"/>
          </p:nvPr>
        </p:nvSpPr>
        <p:spPr/>
        <p:txBody>
          <a:bodyPr/>
          <a:lstStyle/>
          <a:p>
            <a:pPr eaLnBrk="1" hangingPunct="1">
              <a:buSzTx/>
              <a:buFont typeface="Wingdings" panose="05000000000000000000" pitchFamily="2" charset="2"/>
              <a:buNone/>
            </a:pPr>
            <a:r>
              <a:rPr lang="en-US" altLang="en-US" sz="24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Completion of recovery phase criteria:</a:t>
            </a:r>
          </a:p>
          <a:p>
            <a:pPr lvl="1" eaLnBrk="1" hangingPunct="1">
              <a:buFont typeface="Wingdings" panose="05000000000000000000" pitchFamily="2" charset="2"/>
              <a:buAutoNum type="arabicPeriod"/>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Alert, oriented x 3</a:t>
            </a:r>
          </a:p>
          <a:p>
            <a:pPr lvl="1" eaLnBrk="1" hangingPunct="1">
              <a:buFont typeface="Wingdings" panose="05000000000000000000" pitchFamily="2" charset="2"/>
              <a:buAutoNum type="arabicPeriod"/>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No major discomfort </a:t>
            </a:r>
          </a:p>
          <a:p>
            <a:pPr lvl="1" eaLnBrk="1" hangingPunct="1">
              <a:buFont typeface="Wingdings" panose="05000000000000000000" pitchFamily="2" charset="2"/>
              <a:buAutoNum type="arabicPeriod"/>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No active bleeding</a:t>
            </a:r>
          </a:p>
          <a:p>
            <a:pPr lvl="1" eaLnBrk="1" hangingPunct="1">
              <a:buFont typeface="Wingdings" panose="05000000000000000000" pitchFamily="2" charset="2"/>
              <a:buAutoNum type="arabicPeriod"/>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Stable VS (within normal range or 20% of pre-procedure VS)</a:t>
            </a:r>
          </a:p>
          <a:p>
            <a:pPr lvl="1" eaLnBrk="1" hangingPunct="1">
              <a:buFont typeface="Wingdings" panose="05000000000000000000" pitchFamily="2" charset="2"/>
              <a:buAutoNum type="arabicPeriod"/>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Adequate respirations SaO</a:t>
            </a:r>
            <a:r>
              <a:rPr lang="en-US" altLang="en-US"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&gt; 90% on room air</a:t>
            </a:r>
          </a:p>
        </p:txBody>
      </p:sp>
    </p:spTree>
    <p:extLst>
      <p:ext uri="{BB962C8B-B14F-4D97-AF65-F5344CB8AC3E}">
        <p14:creationId xmlns:p14="http://schemas.microsoft.com/office/powerpoint/2010/main" val="36038918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762000" y="250825"/>
            <a:ext cx="8162925" cy="954088"/>
          </a:xfrm>
        </p:spPr>
        <p:txBody>
          <a:bodyPr/>
          <a:lstStyle/>
          <a:p>
            <a:r>
              <a:rPr lang="en-US" altLang="en-US" smtClean="0">
                <a:ea typeface="ＭＳ Ｐゴシック" panose="020B0600070205080204" pitchFamily="34" charset="-128"/>
              </a:rPr>
              <a:t>Maintaining Provider Credentialing</a:t>
            </a:r>
            <a:br>
              <a:rPr lang="en-US" altLang="en-US" smtClean="0">
                <a:ea typeface="ＭＳ Ｐゴシック" panose="020B0600070205080204" pitchFamily="34" charset="-128"/>
              </a:rPr>
            </a:br>
            <a:r>
              <a:rPr lang="en-US" altLang="en-US" smtClean="0">
                <a:ea typeface="ＭＳ Ｐゴシック" panose="020B0600070205080204" pitchFamily="34" charset="-128"/>
              </a:rPr>
              <a:t>for Procedural Sedation</a:t>
            </a:r>
          </a:p>
        </p:txBody>
      </p:sp>
      <p:sp>
        <p:nvSpPr>
          <p:cNvPr id="69635" name="Content Placeholder 2"/>
          <p:cNvSpPr>
            <a:spLocks noGrp="1"/>
          </p:cNvSpPr>
          <p:nvPr>
            <p:ph idx="1"/>
          </p:nvPr>
        </p:nvSpPr>
        <p:spPr/>
        <p:txBody>
          <a:bodyPr/>
          <a:lstStyle/>
          <a:p>
            <a:pPr marL="285750" indent="-285750">
              <a:buFont typeface="Arial" panose="020B0604020202020204" pitchFamily="34" charset="0"/>
              <a:buChar char="•"/>
            </a:pPr>
            <a:r>
              <a:rPr lang="en-US" altLang="en-US" sz="20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Ongoing surveillance by the Performance Improvement Department is part of ongoing maintenance of credentials</a:t>
            </a:r>
          </a:p>
          <a:p>
            <a:pPr marL="741363" lvl="2" indent="-285750"/>
            <a:r>
              <a:rPr lang="en-US" altLang="en-US" b="1"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N</a:t>
            </a:r>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umber of cases performed</a:t>
            </a:r>
          </a:p>
          <a:p>
            <a:pPr marL="741363" lvl="2" indent="-285750"/>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Number of adverse events</a:t>
            </a:r>
          </a:p>
          <a:p>
            <a:pPr marL="741363" lvl="2" indent="-285750"/>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Nature and severity of adverse events</a:t>
            </a:r>
          </a:p>
          <a:p>
            <a:pPr marL="741363" lvl="2" indent="-285750"/>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Peer review of cases</a:t>
            </a:r>
          </a:p>
          <a:p>
            <a:pPr marL="285750" indent="-285750">
              <a:buFont typeface="Arial" panose="020B0604020202020204" pitchFamily="34" charset="0"/>
              <a:buChar char="•"/>
            </a:pPr>
            <a:r>
              <a:rPr lang="en-US" altLang="en-US" sz="20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Providers also must demonstrate maintenance of skills</a:t>
            </a:r>
          </a:p>
          <a:p>
            <a:pPr marL="741363" lvl="2" indent="-285750"/>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Completion of sedation competency every two years  </a:t>
            </a:r>
          </a:p>
          <a:p>
            <a:pPr marL="973138" lvl="3" indent="-285750"/>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Completion of knowledge test (90% passing)</a:t>
            </a:r>
          </a:p>
          <a:p>
            <a:pPr marL="287338" lvl="1" indent="-285750">
              <a:buFont typeface="Arial" panose="020B0604020202020204" pitchFamily="34" charset="0"/>
              <a:buChar char="•"/>
            </a:pPr>
            <a:r>
              <a:rPr lang="en-US" altLang="en-US" b="1" dirty="0" smtClean="0">
                <a:latin typeface="Times New Roman" panose="02020603050405020304" pitchFamily="18" charset="0"/>
                <a:ea typeface="ＭＳ Ｐゴシック" panose="020B0600070205080204" pitchFamily="34" charset="-128"/>
                <a:cs typeface="Times New Roman" panose="02020603050405020304" pitchFamily="18" charset="0"/>
              </a:rPr>
              <a:t>Assessment of ongoing skills competency</a:t>
            </a:r>
          </a:p>
          <a:p>
            <a:pPr marL="741363" lvl="2" indent="-285750"/>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Determined by provider’s departmental chair</a:t>
            </a:r>
          </a:p>
          <a:p>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384611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Criteria for Discharge Home</a:t>
            </a:r>
          </a:p>
        </p:txBody>
      </p:sp>
      <p:sp>
        <p:nvSpPr>
          <p:cNvPr id="112643" name="Rectangle 6"/>
          <p:cNvSpPr>
            <a:spLocks noGrp="1" noChangeArrowheads="1"/>
          </p:cNvSpPr>
          <p:nvPr>
            <p:ph idx="1"/>
          </p:nvPr>
        </p:nvSpPr>
        <p:spPr>
          <a:xfrm>
            <a:off x="758825" y="1371600"/>
            <a:ext cx="8305800" cy="3962400"/>
          </a:xfrm>
        </p:spPr>
        <p:txBody>
          <a:bodyPr/>
          <a:lstStyle/>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Patient is alert and oriented X3 or sensorium is essentially the same as pre-procedure</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Is ambulating without excessive dizziness; demonstrates good motor control or is back to pre-procedure status</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Is without major discomfort or significant bleeding</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Has stable vital signs for 30 minutes </a:t>
            </a:r>
          </a:p>
          <a:p>
            <a:pPr marL="342900" indent="-342900" eaLnBrk="1" hangingPunct="1">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Tolerates PO fluids without nausea or vomiting, or nausea under control with medication</a:t>
            </a:r>
          </a:p>
          <a:p>
            <a:pPr eaLnBrk="1" hangingPunct="1"/>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74208557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tLang="en-US" smtClean="0">
                <a:ea typeface="ＭＳ Ｐゴシック" panose="020B0600070205080204" pitchFamily="34" charset="-128"/>
              </a:rPr>
              <a:t>Discharge Instructions</a:t>
            </a:r>
          </a:p>
        </p:txBody>
      </p:sp>
      <p:sp>
        <p:nvSpPr>
          <p:cNvPr id="113667" name="Content Placeholder 2"/>
          <p:cNvSpPr>
            <a:spLocks noGrp="1"/>
          </p:cNvSpPr>
          <p:nvPr>
            <p:ph idx="1"/>
          </p:nvPr>
        </p:nvSpPr>
        <p:spPr/>
        <p:txBody>
          <a:bodyPr/>
          <a:lstStyle/>
          <a:p>
            <a:pPr marL="342900" indent="-342900" eaLnBrk="1" hangingPunct="1">
              <a:buFont typeface="Arial" panose="020B0604020202020204" pitchFamily="34" charset="0"/>
              <a:buChar char="•"/>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Receives written discharge instructions and a verbal review with their responsible adult companion</a:t>
            </a:r>
          </a:p>
          <a:p>
            <a:pPr marL="342900" indent="-342900" eaLnBrk="1" hangingPunct="1">
              <a:buFont typeface="Arial" panose="020B0604020202020204" pitchFamily="34" charset="0"/>
              <a:buChar char="•"/>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Patient may not drive for 24 hours</a:t>
            </a:r>
          </a:p>
          <a:p>
            <a:pPr marL="342900" indent="-342900" eaLnBrk="1" hangingPunct="1">
              <a:buFont typeface="Arial" panose="020B0604020202020204" pitchFamily="34" charset="0"/>
              <a:buChar char="•"/>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Instruct patient to avoid making any legally binding decisions/sign legal documents or operate heavy equipment for at least 24 hours</a:t>
            </a:r>
          </a:p>
          <a:p>
            <a:pPr marL="342900" indent="-342900" eaLnBrk="1" hangingPunct="1">
              <a:buFont typeface="Arial" panose="020B0604020202020204" pitchFamily="34" charset="0"/>
              <a:buChar char="•"/>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No alcoholic beverages for at least 24 hours</a:t>
            </a:r>
          </a:p>
        </p:txBody>
      </p:sp>
    </p:spTree>
    <p:extLst>
      <p:ext uri="{BB962C8B-B14F-4D97-AF65-F5344CB8AC3E}">
        <p14:creationId xmlns:p14="http://schemas.microsoft.com/office/powerpoint/2010/main" val="1860283776"/>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762000" y="681038"/>
            <a:ext cx="8162925" cy="523875"/>
          </a:xfrm>
        </p:spPr>
        <p:txBody>
          <a:bodyPr/>
          <a:lstStyle/>
          <a:p>
            <a:r>
              <a:rPr lang="en-US" altLang="en-US" smtClean="0">
                <a:ea typeface="ＭＳ Ｐゴシック" panose="020B0600070205080204" pitchFamily="34" charset="-128"/>
              </a:rPr>
              <a:t>Post Procedure Documentation	</a:t>
            </a:r>
          </a:p>
        </p:txBody>
      </p:sp>
      <p:sp>
        <p:nvSpPr>
          <p:cNvPr id="114691" name="Content Placeholder 2"/>
          <p:cNvSpPr>
            <a:spLocks noGrp="1"/>
          </p:cNvSpPr>
          <p:nvPr>
            <p:ph idx="1"/>
          </p:nvPr>
        </p:nvSpPr>
        <p:spPr/>
        <p:txBody>
          <a:bodyPr/>
          <a:lstStyle/>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CMS requires all of the following to be included in a post procedure note:</a:t>
            </a:r>
          </a:p>
          <a:p>
            <a:pPr marL="798513" lvl="2" indent="-342900"/>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Respiratory function, including respiratory rate, airway patency, and oxygen saturation</a:t>
            </a:r>
          </a:p>
          <a:p>
            <a:pPr marL="798513" lvl="2" indent="-342900"/>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Cardiovascular function, including pulse rate and blood pressure</a:t>
            </a:r>
          </a:p>
          <a:p>
            <a:pPr marL="798513" lvl="2" indent="-342900"/>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Mental status</a:t>
            </a:r>
          </a:p>
          <a:p>
            <a:pPr marL="798513" lvl="2" indent="-342900"/>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Temperature</a:t>
            </a:r>
          </a:p>
          <a:p>
            <a:pPr marL="798513" lvl="2" indent="-342900"/>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Pain</a:t>
            </a:r>
          </a:p>
          <a:p>
            <a:pPr marL="798513" lvl="2" indent="-342900"/>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Nausea and vomiting</a:t>
            </a:r>
          </a:p>
          <a:p>
            <a:pPr marL="798513" lvl="2" indent="-342900"/>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Post operative hydration</a:t>
            </a:r>
          </a:p>
          <a:p>
            <a:pPr lvl="1"/>
            <a:endParaRPr lang="en-US" altLang="en-US" dirty="0" smtClean="0">
              <a:ea typeface="ＭＳ Ｐゴシック" panose="020B0600070205080204" pitchFamily="34" charset="-128"/>
            </a:endParaRPr>
          </a:p>
          <a:p>
            <a:pPr lvl="1">
              <a:buFont typeface="Wingdings" panose="05000000000000000000" pitchFamily="2" charset="2"/>
              <a:buNone/>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61939194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762000" y="681038"/>
            <a:ext cx="8162925" cy="523875"/>
          </a:xfrm>
        </p:spPr>
        <p:txBody>
          <a:bodyPr/>
          <a:lstStyle/>
          <a:p>
            <a:r>
              <a:rPr lang="en-US" altLang="en-US" smtClean="0">
                <a:ea typeface="ＭＳ Ｐゴシック" panose="020B0600070205080204" pitchFamily="34" charset="-128"/>
              </a:rPr>
              <a:t>CO</a:t>
            </a:r>
            <a:r>
              <a:rPr lang="en-US" altLang="en-US" baseline="-25000" smtClean="0">
                <a:ea typeface="ＭＳ Ｐゴシック" panose="020B0600070205080204" pitchFamily="34" charset="-128"/>
              </a:rPr>
              <a:t>2</a:t>
            </a:r>
            <a:r>
              <a:rPr lang="en-US" altLang="en-US" smtClean="0">
                <a:ea typeface="ＭＳ Ｐゴシック" panose="020B0600070205080204" pitchFamily="34" charset="-128"/>
              </a:rPr>
              <a:t> is a Ventilation Vital Sign</a:t>
            </a:r>
          </a:p>
        </p:txBody>
      </p:sp>
      <p:sp>
        <p:nvSpPr>
          <p:cNvPr id="116739" name="Content Placeholder 2"/>
          <p:cNvSpPr>
            <a:spLocks noGrp="1"/>
          </p:cNvSpPr>
          <p:nvPr>
            <p:ph idx="1"/>
          </p:nvPr>
        </p:nvSpPr>
        <p:spPr>
          <a:xfrm>
            <a:off x="685800" y="1447800"/>
            <a:ext cx="8186738" cy="4648200"/>
          </a:xfrm>
        </p:spPr>
        <p:txBody>
          <a:bodyPr/>
          <a:lstStyle/>
          <a:p>
            <a:pPr marL="285750" indent="-285750">
              <a:spcBef>
                <a:spcPct val="0"/>
              </a:spcBef>
              <a:buFont typeface="Arial" panose="020B0604020202020204" pitchFamily="34" charset="0"/>
              <a:buChar char="•"/>
            </a:pP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There are two components to breathing</a:t>
            </a:r>
          </a:p>
          <a:p>
            <a:pPr marL="741363" lvl="2" indent="-285750">
              <a:spcBef>
                <a:spcPct val="0"/>
              </a:spcBef>
            </a:pPr>
            <a:r>
              <a:rPr lang="en-US" altLang="en-US" sz="1600"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Oxygenation – measured by SpO</a:t>
            </a:r>
            <a:r>
              <a:rPr lang="en-US" altLang="en-US" sz="1600" i="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p>
          <a:p>
            <a:pPr marL="741363" lvl="2" indent="-285750">
              <a:spcBef>
                <a:spcPct val="0"/>
              </a:spcBef>
            </a:pPr>
            <a:r>
              <a:rPr lang="en-US" altLang="en-US" sz="1800"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Ventilation – elimination of CO</a:t>
            </a:r>
            <a:r>
              <a:rPr lang="en-US" altLang="en-US" sz="1800" i="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1800"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 measured by exhaled CO</a:t>
            </a:r>
            <a:r>
              <a:rPr lang="en-US" altLang="en-US" sz="1800" i="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p>
          <a:p>
            <a:pPr marL="285750" indent="-285750">
              <a:spcBef>
                <a:spcPct val="0"/>
              </a:spcBef>
              <a:buFont typeface="Arial" panose="020B0604020202020204" pitchFamily="34" charset="0"/>
              <a:buChar char="•"/>
            </a:pPr>
            <a:endPar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285750" indent="-285750">
              <a:spcBef>
                <a:spcPct val="0"/>
              </a:spcBef>
              <a:buFont typeface="Arial" panose="020B0604020202020204" pitchFamily="34" charset="0"/>
              <a:buChar char="•"/>
            </a:pP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When breathing room air, oxygenation and ventilation are closely matched and measuring SpO</a:t>
            </a:r>
            <a:r>
              <a:rPr lang="en-US" altLang="en-US" sz="180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provides a good surrogate for ventilation.  </a:t>
            </a:r>
          </a:p>
          <a:p>
            <a:pPr marL="285750" indent="-285750">
              <a:spcBef>
                <a:spcPct val="0"/>
              </a:spcBef>
              <a:buFont typeface="Arial" panose="020B0604020202020204" pitchFamily="34" charset="0"/>
              <a:buChar char="•"/>
            </a:pPr>
            <a:endPar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285750" indent="-285750">
              <a:spcBef>
                <a:spcPct val="0"/>
              </a:spcBef>
              <a:buFont typeface="Arial" panose="020B0604020202020204" pitchFamily="34" charset="0"/>
              <a:buChar char="•"/>
            </a:pP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When supplemental oxygen is used, SpO</a:t>
            </a:r>
            <a:r>
              <a:rPr lang="en-US" altLang="en-US" sz="180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may be maintained while ventilation is inadequate.  Treating a low SpO</a:t>
            </a:r>
            <a:r>
              <a:rPr lang="en-US" altLang="en-US" sz="180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by increasing oxygen flow rate may mask increasing </a:t>
            </a:r>
            <a:r>
              <a:rPr lang="en-US" altLang="en-US" sz="18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hypercarbia</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p>
          <a:p>
            <a:pPr marL="285750" indent="-285750">
              <a:spcBef>
                <a:spcPct val="0"/>
              </a:spcBef>
              <a:buFont typeface="Arial" panose="020B0604020202020204" pitchFamily="34" charset="0"/>
              <a:buChar char="•"/>
            </a:pPr>
            <a:endPar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285750" indent="-285750">
              <a:spcBef>
                <a:spcPct val="0"/>
              </a:spcBef>
              <a:buFont typeface="Arial" panose="020B0604020202020204" pitchFamily="34" charset="0"/>
              <a:buChar char="•"/>
            </a:pP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Monitoring CO</a:t>
            </a:r>
            <a:r>
              <a:rPr lang="en-US" altLang="en-US" sz="180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 </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in addition to SpO</a:t>
            </a:r>
            <a:r>
              <a:rPr lang="en-US" altLang="en-US" sz="180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provides a direct measure of ventilation and early detection of airway obstruction.</a:t>
            </a:r>
          </a:p>
          <a:p>
            <a:pPr marL="285750" indent="-285750">
              <a:spcBef>
                <a:spcPct val="0"/>
              </a:spcBef>
              <a:buFont typeface="Arial" panose="020B0604020202020204" pitchFamily="34" charset="0"/>
              <a:buChar char="•"/>
            </a:pPr>
            <a:endPar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285750" indent="-285750">
              <a:spcBef>
                <a:spcPct val="0"/>
              </a:spcBef>
              <a:buFont typeface="Arial" panose="020B0604020202020204" pitchFamily="34" charset="0"/>
              <a:buChar char="•"/>
            </a:pP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Monitoring of CO</a:t>
            </a:r>
            <a:r>
              <a:rPr lang="en-US" altLang="en-US" sz="180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is required by the Joint Commission and by the American Society of Anesthesiologists whenever moderate sedation is performed.</a:t>
            </a:r>
          </a:p>
          <a:p>
            <a:pPr marL="285750" indent="-285750">
              <a:spcBef>
                <a:spcPct val="0"/>
              </a:spcBef>
              <a:buFont typeface="Arial" panose="020B0604020202020204" pitchFamily="34" charset="0"/>
              <a:buChar char="•"/>
            </a:pPr>
            <a:endPar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285750" indent="-285750">
              <a:spcBef>
                <a:spcPct val="0"/>
              </a:spcBef>
              <a:buFont typeface="Arial" panose="020B0604020202020204" pitchFamily="34" charset="0"/>
              <a:buChar char="•"/>
            </a:pPr>
            <a:endPar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285750" indent="-285750">
              <a:spcBef>
                <a:spcPct val="0"/>
              </a:spcBef>
              <a:buFont typeface="Arial" panose="020B0604020202020204" pitchFamily="34" charset="0"/>
              <a:buChar char="•"/>
            </a:pPr>
            <a:endPar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285750" indent="-285750">
              <a:spcBef>
                <a:spcPct val="0"/>
              </a:spcBef>
              <a:buFont typeface="Arial" panose="020B0604020202020204" pitchFamily="34" charset="0"/>
              <a:buChar char="•"/>
            </a:pPr>
            <a:endPar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70329119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en-US" smtClean="0">
                <a:ea typeface="ＭＳ Ｐゴシック" panose="020B0600070205080204" pitchFamily="34" charset="-128"/>
              </a:rPr>
              <a:t>The End Tidal CO</a:t>
            </a:r>
            <a:r>
              <a:rPr lang="en-US" altLang="en-US" baseline="-25000" smtClean="0">
                <a:ea typeface="ＭＳ Ｐゴシック" panose="020B0600070205080204" pitchFamily="34" charset="-128"/>
              </a:rPr>
              <a:t>2</a:t>
            </a:r>
            <a:r>
              <a:rPr lang="en-US" altLang="en-US" smtClean="0">
                <a:ea typeface="ＭＳ Ｐゴシック" panose="020B0600070205080204" pitchFamily="34" charset="-128"/>
              </a:rPr>
              <a:t> Curve</a:t>
            </a:r>
          </a:p>
        </p:txBody>
      </p:sp>
      <p:sp>
        <p:nvSpPr>
          <p:cNvPr id="117763" name="Content Placeholder 2"/>
          <p:cNvSpPr>
            <a:spLocks noGrp="1"/>
          </p:cNvSpPr>
          <p:nvPr>
            <p:ph idx="1"/>
          </p:nvPr>
        </p:nvSpPr>
        <p:spPr>
          <a:xfrm>
            <a:off x="685800" y="4343400"/>
            <a:ext cx="8110538" cy="1905000"/>
          </a:xfrm>
        </p:spPr>
        <p:txBody>
          <a:bodyPr/>
          <a:lstStyle/>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A-B  Inhalation</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B-C  Dead Space exhalation</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C-B  Alveolar Exhalation</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D-E  End Exhalation</a:t>
            </a:r>
          </a:p>
        </p:txBody>
      </p:sp>
      <p:pic>
        <p:nvPicPr>
          <p:cNvPr id="117764" name="Picture 4" descr="capnograph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41910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71875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ltLang="en-US" smtClean="0">
                <a:ea typeface="ＭＳ Ｐゴシック" panose="020B0600070205080204" pitchFamily="34" charset="-128"/>
              </a:rPr>
              <a:t>CO</a:t>
            </a:r>
            <a:r>
              <a:rPr lang="en-US" altLang="en-US" baseline="-25000" smtClean="0">
                <a:ea typeface="ＭＳ Ｐゴシック" panose="020B0600070205080204" pitchFamily="34" charset="-128"/>
              </a:rPr>
              <a:t>2</a:t>
            </a:r>
            <a:r>
              <a:rPr lang="en-US" altLang="en-US" smtClean="0">
                <a:ea typeface="ＭＳ Ｐゴシック" panose="020B0600070205080204" pitchFamily="34" charset="-128"/>
              </a:rPr>
              <a:t> in Clinical Use</a:t>
            </a:r>
          </a:p>
        </p:txBody>
      </p:sp>
      <p:sp>
        <p:nvSpPr>
          <p:cNvPr id="118787" name="Content Placeholder 2"/>
          <p:cNvSpPr>
            <a:spLocks noGrp="1"/>
          </p:cNvSpPr>
          <p:nvPr>
            <p:ph idx="1"/>
          </p:nvPr>
        </p:nvSpPr>
        <p:spPr/>
        <p:txBody>
          <a:bodyPr/>
          <a:lstStyle/>
          <a:p>
            <a:pPr marL="342900" indent="-342900">
              <a:buFont typeface="Arial" panose="020B0604020202020204" pitchFamily="34" charset="0"/>
              <a:buChar char="•"/>
            </a:pPr>
            <a:r>
              <a:rPr lang="en-US" altLang="en-US" sz="2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Early detection of hypoventilation and apnea</a:t>
            </a:r>
          </a:p>
          <a:p>
            <a:pPr marL="342900" indent="-342900">
              <a:buFont typeface="Arial" panose="020B0604020202020204" pitchFamily="34" charset="0"/>
              <a:buChar char="•"/>
            </a:pPr>
            <a:r>
              <a:rPr lang="en-US" altLang="en-US" sz="2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CO</a:t>
            </a:r>
            <a:r>
              <a:rPr lang="en-US" altLang="en-US" sz="240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2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fall off may precede SpO</a:t>
            </a:r>
            <a:r>
              <a:rPr lang="en-US" altLang="en-US" sz="240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2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drop by as much as a minute </a:t>
            </a:r>
          </a:p>
        </p:txBody>
      </p:sp>
      <p:pic>
        <p:nvPicPr>
          <p:cNvPr id="118788" name="Picture 4" descr="CO2 extinc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0"/>
            <a:ext cx="76327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TextBox 5"/>
          <p:cNvSpPr txBox="1">
            <a:spLocks noChangeArrowheads="1"/>
          </p:cNvSpPr>
          <p:nvPr/>
        </p:nvSpPr>
        <p:spPr bwMode="auto">
          <a:xfrm>
            <a:off x="5181600" y="2438400"/>
            <a:ext cx="3352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16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folHlink"/>
              </a:buClr>
              <a:buSzPct val="70000"/>
              <a:buFont typeface="Wingdings" panose="05000000000000000000" pitchFamily="2" charset="2"/>
              <a:buChar char="n"/>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hlink"/>
              </a:buClr>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4400">
                <a:solidFill>
                  <a:srgbClr val="3366FF"/>
                </a:solidFill>
                <a:latin typeface="Charcoal CY" pitchFamily="-111" charset="-52"/>
              </a:rPr>
              <a:t>SpO</a:t>
            </a:r>
            <a:r>
              <a:rPr lang="en-US" altLang="en-US" sz="4400" baseline="-25000">
                <a:solidFill>
                  <a:srgbClr val="3366FF"/>
                </a:solidFill>
                <a:latin typeface="Charcoal CY" pitchFamily="-111" charset="-52"/>
              </a:rPr>
              <a:t>2</a:t>
            </a:r>
            <a:r>
              <a:rPr lang="en-US" altLang="en-US" sz="4400">
                <a:solidFill>
                  <a:srgbClr val="3366FF"/>
                </a:solidFill>
                <a:latin typeface="Charcoal CY" pitchFamily="-111" charset="-52"/>
              </a:rPr>
              <a:t> 100%</a:t>
            </a:r>
          </a:p>
        </p:txBody>
      </p:sp>
    </p:spTree>
    <p:extLst>
      <p:ext uri="{BB962C8B-B14F-4D97-AF65-F5344CB8AC3E}">
        <p14:creationId xmlns:p14="http://schemas.microsoft.com/office/powerpoint/2010/main" val="215323334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smtClean="0">
                <a:ea typeface="ＭＳ Ｐゴシック" panose="020B0600070205080204" pitchFamily="34" charset="-128"/>
              </a:rPr>
              <a:t>CO</a:t>
            </a:r>
            <a:r>
              <a:rPr lang="en-US" altLang="en-US" baseline="-25000" smtClean="0">
                <a:ea typeface="ＭＳ Ｐゴシック" panose="020B0600070205080204" pitchFamily="34" charset="-128"/>
              </a:rPr>
              <a:t>2</a:t>
            </a:r>
            <a:r>
              <a:rPr lang="en-US" altLang="en-US" smtClean="0">
                <a:ea typeface="ＭＳ Ｐゴシック" panose="020B0600070205080204" pitchFamily="34" charset="-128"/>
              </a:rPr>
              <a:t> in Clinical Use</a:t>
            </a:r>
          </a:p>
        </p:txBody>
      </p:sp>
      <p:sp>
        <p:nvSpPr>
          <p:cNvPr id="119811" name="Content Placeholder 2"/>
          <p:cNvSpPr>
            <a:spLocks noGrp="1"/>
          </p:cNvSpPr>
          <p:nvPr>
            <p:ph idx="1"/>
          </p:nvPr>
        </p:nvSpPr>
        <p:spPr>
          <a:xfrm>
            <a:off x="685800" y="1371600"/>
            <a:ext cx="7772400" cy="5257800"/>
          </a:xfrm>
        </p:spPr>
        <p:txBody>
          <a:bodyPr/>
          <a:lstStyle/>
          <a:p>
            <a:pPr marL="342900" indent="-342900">
              <a:buFont typeface="Arial" panose="020B0604020202020204" pitchFamily="34" charset="0"/>
              <a:buChar char="•"/>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CO</a:t>
            </a:r>
            <a:r>
              <a:rPr lang="en-US" altLang="en-US"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provides early confirmation that ventilation has been restored</a:t>
            </a:r>
          </a:p>
          <a:p>
            <a:pPr marL="342900" indent="-342900">
              <a:buFont typeface="Arial" panose="020B0604020202020204" pitchFamily="34" charset="0"/>
              <a:buChar char="•"/>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SpO</a:t>
            </a:r>
            <a:r>
              <a:rPr lang="en-US" altLang="en-US"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will be restored in 10 – 20 seconds</a:t>
            </a:r>
          </a:p>
        </p:txBody>
      </p:sp>
      <p:pic>
        <p:nvPicPr>
          <p:cNvPr id="119812" name="Picture 4" descr="CO2 resumptio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178" y="3886200"/>
            <a:ext cx="77057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TextBox 5"/>
          <p:cNvSpPr txBox="1">
            <a:spLocks noChangeArrowheads="1"/>
          </p:cNvSpPr>
          <p:nvPr/>
        </p:nvSpPr>
        <p:spPr bwMode="auto">
          <a:xfrm>
            <a:off x="5638800" y="2438400"/>
            <a:ext cx="289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sz="16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folHlink"/>
              </a:buClr>
              <a:buSzPct val="70000"/>
              <a:buFont typeface="Wingdings" panose="05000000000000000000" pitchFamily="2" charset="2"/>
              <a:buChar char="n"/>
              <a:defRPr sz="1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Char char="•"/>
              <a:defRPr sz="16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hlink"/>
              </a:buClr>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85000"/>
              <a:buChar char="•"/>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4400" dirty="0">
                <a:solidFill>
                  <a:srgbClr val="FF0000"/>
                </a:solidFill>
                <a:latin typeface="Charcoal CY" pitchFamily="-111" charset="-52"/>
              </a:rPr>
              <a:t>SpO</a:t>
            </a:r>
            <a:r>
              <a:rPr lang="en-US" altLang="en-US" sz="4400" baseline="-25000" dirty="0">
                <a:solidFill>
                  <a:srgbClr val="FF0000"/>
                </a:solidFill>
                <a:latin typeface="Charcoal CY" pitchFamily="-111" charset="-52"/>
              </a:rPr>
              <a:t>2</a:t>
            </a:r>
            <a:r>
              <a:rPr lang="en-US" altLang="en-US" sz="4400" dirty="0">
                <a:solidFill>
                  <a:srgbClr val="FF0000"/>
                </a:solidFill>
                <a:latin typeface="Charcoal CY" pitchFamily="-111" charset="-52"/>
              </a:rPr>
              <a:t> 81%</a:t>
            </a:r>
          </a:p>
        </p:txBody>
      </p:sp>
    </p:spTree>
    <p:extLst>
      <p:ext uri="{BB962C8B-B14F-4D97-AF65-F5344CB8AC3E}">
        <p14:creationId xmlns:p14="http://schemas.microsoft.com/office/powerpoint/2010/main" val="363197604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smtClean="0">
                <a:ea typeface="ＭＳ Ｐゴシック" panose="020B0600070205080204" pitchFamily="34" charset="-128"/>
              </a:rPr>
              <a:t>CO</a:t>
            </a:r>
            <a:r>
              <a:rPr lang="en-US" altLang="en-US" baseline="-25000" smtClean="0">
                <a:ea typeface="ＭＳ Ｐゴシック" panose="020B0600070205080204" pitchFamily="34" charset="-128"/>
              </a:rPr>
              <a:t>2</a:t>
            </a:r>
            <a:r>
              <a:rPr lang="en-US" altLang="en-US" smtClean="0">
                <a:ea typeface="ＭＳ Ｐゴシック" panose="020B0600070205080204" pitchFamily="34" charset="-128"/>
              </a:rPr>
              <a:t> Interpretation</a:t>
            </a:r>
          </a:p>
        </p:txBody>
      </p:sp>
      <p:sp>
        <p:nvSpPr>
          <p:cNvPr id="120835" name="Content Placeholder 2"/>
          <p:cNvSpPr>
            <a:spLocks noGrp="1"/>
          </p:cNvSpPr>
          <p:nvPr>
            <p:ph idx="1"/>
          </p:nvPr>
        </p:nvSpPr>
        <p:spPr/>
        <p:txBody>
          <a:bodyPr/>
          <a:lstStyle/>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With sampling from nasal cannula, the patients true  ET CO</a:t>
            </a:r>
            <a:r>
              <a:rPr lang="en-US" altLang="en-US" sz="200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will be greater than that shown on the monitor because room air is entrained in the sample stream. </a:t>
            </a:r>
          </a:p>
          <a:p>
            <a:pPr marL="342900" indent="-342900">
              <a:buFont typeface="Arial" panose="020B0604020202020204" pitchFamily="34" charset="0"/>
              <a:buChar char="•"/>
            </a:pPr>
            <a:endPar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 respiratory pattern is more important than the numerical value.</a:t>
            </a:r>
          </a:p>
          <a:p>
            <a:pPr marL="342900" indent="-342900">
              <a:buFont typeface="Arial" panose="020B0604020202020204" pitchFamily="34" charset="0"/>
              <a:buChar char="•"/>
            </a:pPr>
            <a:endPar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 CO</a:t>
            </a:r>
            <a:r>
              <a:rPr lang="en-US" altLang="en-US" sz="200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waveform may be affected by mouth breathing or occlusion of the aspiration port on the nasal cannula.</a:t>
            </a:r>
          </a:p>
          <a:p>
            <a:pPr marL="342900" indent="-342900">
              <a:buFont typeface="Arial" panose="020B0604020202020204" pitchFamily="34" charset="0"/>
              <a:buChar char="•"/>
            </a:pPr>
            <a:endPar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CO</a:t>
            </a:r>
            <a:r>
              <a:rPr lang="en-US" altLang="en-US" sz="2000" baseline="-25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 </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sampling doesn’t replace the requirement to </a:t>
            </a:r>
            <a:r>
              <a:rPr lang="en-US" altLang="en-US" sz="2000" u="sng"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Observe and Examine the Patient</a:t>
            </a:r>
          </a:p>
        </p:txBody>
      </p:sp>
    </p:spTree>
    <p:extLst>
      <p:ext uri="{BB962C8B-B14F-4D97-AF65-F5344CB8AC3E}">
        <p14:creationId xmlns:p14="http://schemas.microsoft.com/office/powerpoint/2010/main" val="378247129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Grp="1" noChangeArrowheads="1"/>
          </p:cNvSpPr>
          <p:nvPr>
            <p:ph type="title"/>
          </p:nvPr>
        </p:nvSpPr>
        <p:spPr>
          <a:xfrm>
            <a:off x="762000" y="684213"/>
            <a:ext cx="8162925" cy="5207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ＭＳ Ｐゴシック" panose="020B0600070205080204" pitchFamily="34" charset="-128"/>
              </a:rPr>
              <a:t>Deep Sedation is Anesthesia</a:t>
            </a:r>
          </a:p>
        </p:txBody>
      </p:sp>
      <p:sp>
        <p:nvSpPr>
          <p:cNvPr id="117763" name="Rectangle 2"/>
          <p:cNvSpPr>
            <a:spLocks noGrp="1" noChangeArrowheads="1"/>
          </p:cNvSpPr>
          <p:nvPr>
            <p:ph idx="1"/>
          </p:nvPr>
        </p:nvSpPr>
        <p:spPr/>
        <p:txBody>
          <a:bodyPr/>
          <a:lstStyle/>
          <a:p>
            <a:pPr marL="0" indent="0">
              <a:buClr>
                <a:srgbClr val="6B5680"/>
              </a:buClr>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dirty="0" smtClean="0">
              <a:ea typeface="ＭＳ Ｐゴシック" panose="020B0600070205080204" pitchFamily="34" charset="-128"/>
            </a:endParaRP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CMS defines Deep Sedation as MAC Anesthesia</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Anesthesia may only be provided by:</a:t>
            </a:r>
          </a:p>
          <a:p>
            <a:pPr marL="800100" lvl="1"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A Physician (MD, DO)</a:t>
            </a:r>
          </a:p>
          <a:p>
            <a:pPr marL="800100" lvl="1"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A Dentist</a:t>
            </a:r>
          </a:p>
          <a:p>
            <a:pPr marL="800100" lvl="1"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A Podiatrist</a:t>
            </a:r>
          </a:p>
          <a:p>
            <a:pPr marL="341313" indent="-341313">
              <a:buClr>
                <a:srgbClr val="6B5680"/>
              </a:buClr>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 only exception is within the Emergency Dept.</a:t>
            </a:r>
          </a:p>
          <a:p>
            <a:pPr marL="800100" lvl="1"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A board certified ED physician who is appropriately credentialed may provide Deep Sedation within the ED</a:t>
            </a:r>
          </a:p>
        </p:txBody>
      </p:sp>
    </p:spTree>
    <p:extLst>
      <p:ext uri="{BB962C8B-B14F-4D97-AF65-F5344CB8AC3E}">
        <p14:creationId xmlns:p14="http://schemas.microsoft.com/office/powerpoint/2010/main" val="3800225264"/>
      </p:ext>
    </p:extLst>
  </p:cSld>
  <p:clrMapOvr>
    <a:masterClrMapping/>
  </p:clrMapOvr>
  <p:transition spd="med" advTm="4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
          <p:cNvSpPr>
            <a:spLocks noGrp="1" noChangeArrowheads="1"/>
          </p:cNvSpPr>
          <p:nvPr>
            <p:ph type="title"/>
          </p:nvPr>
        </p:nvSpPr>
        <p:spPr>
          <a:xfrm>
            <a:off x="762000" y="257175"/>
            <a:ext cx="8162925" cy="947738"/>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ＭＳ Ｐゴシック" panose="020B0600070205080204" pitchFamily="34" charset="-128"/>
              </a:rPr>
              <a:t>Definitions of Deep </a:t>
            </a:r>
            <a:br>
              <a:rPr lang="en-US" altLang="en-US" smtClean="0">
                <a:ea typeface="ＭＳ Ｐゴシック" panose="020B0600070205080204" pitchFamily="34" charset="-128"/>
              </a:rPr>
            </a:br>
            <a:r>
              <a:rPr lang="en-US" altLang="en-US" smtClean="0">
                <a:ea typeface="ＭＳ Ｐゴシック" panose="020B0600070205080204" pitchFamily="34" charset="-128"/>
              </a:rPr>
              <a:t>and Dissociative Sedation</a:t>
            </a:r>
          </a:p>
        </p:txBody>
      </p:sp>
      <p:sp>
        <p:nvSpPr>
          <p:cNvPr id="118787" name="Rectangle 2"/>
          <p:cNvSpPr>
            <a:spLocks noGrp="1" noChangeArrowheads="1"/>
          </p:cNvSpPr>
          <p:nvPr>
            <p:ph idx="1"/>
          </p:nvPr>
        </p:nvSpPr>
        <p:spPr>
          <a:xfrm>
            <a:off x="725488" y="1484313"/>
            <a:ext cx="8110537" cy="3810000"/>
          </a:xfrm>
        </p:spPr>
        <p:txBody>
          <a:bodyPr/>
          <a:lstStyle/>
          <a:p>
            <a:pPr marL="285750" indent="-285750" eaLnBrk="1" hangingPunct="1">
              <a:buSzPct val="45000"/>
              <a:buFont typeface="Arial" panose="020B0604020202020204" pitchFamily="34" charset="0"/>
              <a:buChar char="•"/>
              <a:tabLst>
                <a:tab pos="785813" algn="l"/>
                <a:tab pos="1700213" algn="l"/>
                <a:tab pos="2614613" algn="l"/>
                <a:tab pos="3529013" algn="l"/>
                <a:tab pos="4443413" algn="l"/>
                <a:tab pos="5357813" algn="l"/>
                <a:tab pos="6272213" algn="l"/>
                <a:tab pos="7186613" algn="l"/>
                <a:tab pos="8101013" algn="l"/>
                <a:tab pos="9015413" algn="l"/>
                <a:tab pos="9929813" algn="l"/>
              </a:tabLst>
              <a:defRPr/>
            </a:pPr>
            <a:r>
              <a:rPr lang="en-US" altLang="en-US" sz="20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Deep sedation/analgesia:</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 drug-induced depression of consciousness during which patients cannot be easily aroused but respond purposely to repeated or painful stimulation.  This level of sedation may impair the patient’s ability to independently maintain </a:t>
            </a: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ventilatory</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function.  A patient may require assistance to maintain a patent airway, and spontaneous ventilation may be inadequate.  Cardiovascular function is usually maintained.</a:t>
            </a:r>
          </a:p>
          <a:p>
            <a:pPr marL="285750" indent="-285750" eaLnBrk="1" hangingPunct="1">
              <a:buSzPct val="45000"/>
              <a:buFont typeface="Arial" panose="020B0604020202020204" pitchFamily="34" charset="0"/>
              <a:buChar char="•"/>
              <a:tabLst>
                <a:tab pos="785813" algn="l"/>
                <a:tab pos="1700213" algn="l"/>
                <a:tab pos="2614613" algn="l"/>
                <a:tab pos="3529013" algn="l"/>
                <a:tab pos="4443413" algn="l"/>
                <a:tab pos="5357813" algn="l"/>
                <a:tab pos="6272213" algn="l"/>
                <a:tab pos="7186613" algn="l"/>
                <a:tab pos="8101013" algn="l"/>
                <a:tab pos="9015413" algn="l"/>
                <a:tab pos="9929813" algn="l"/>
              </a:tabLst>
              <a:defRPr/>
            </a:pPr>
            <a:r>
              <a:rPr lang="en-US" altLang="en-US" sz="20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Dissociative sedation:</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 unique trancelike cataleptic state produced by ketamine and characterized by profound analgesia and amnesia.  Airway reflexes, respiratory function and cardiovascular function are usually maintained</a:t>
            </a:r>
            <a:r>
              <a:rPr lang="en-US" altLang="en-US" sz="20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endPar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eaLnBrk="1" hangingPunct="1">
              <a:buSzPct val="45000"/>
              <a:buFont typeface="Wingdings" panose="05000000000000000000" pitchFamily="2" charset="2"/>
              <a:buNone/>
              <a:tabLst>
                <a:tab pos="785813" algn="l"/>
                <a:tab pos="1700213" algn="l"/>
                <a:tab pos="2614613" algn="l"/>
                <a:tab pos="3529013" algn="l"/>
                <a:tab pos="4443413" algn="l"/>
                <a:tab pos="5357813" algn="l"/>
                <a:tab pos="6272213" algn="l"/>
                <a:tab pos="7186613" algn="l"/>
                <a:tab pos="8101013" algn="l"/>
                <a:tab pos="9015413" algn="l"/>
                <a:tab pos="9929813" algn="l"/>
              </a:tabLst>
              <a:defRPr/>
            </a:pPr>
            <a:r>
              <a:rPr lang="en-US" altLang="en-US" dirty="0" smtClean="0">
                <a:ea typeface="ＭＳ Ｐゴシック" panose="020B0600070205080204" pitchFamily="34" charset="-128"/>
              </a:rPr>
              <a:t>    </a:t>
            </a:r>
          </a:p>
        </p:txBody>
      </p:sp>
    </p:spTree>
    <p:extLst>
      <p:ext uri="{BB962C8B-B14F-4D97-AF65-F5344CB8AC3E}">
        <p14:creationId xmlns:p14="http://schemas.microsoft.com/office/powerpoint/2010/main" val="803947079"/>
      </p:ext>
    </p:extLst>
  </p:cSld>
  <p:clrMapOvr>
    <a:masterClrMapping/>
  </p:clrMapOvr>
  <p:transition spd="med" advTm="5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762000" y="685800"/>
            <a:ext cx="8162925" cy="519113"/>
          </a:xfrm>
          <a:prstGeom prst="rect">
            <a:avLst/>
          </a:prstGeom>
        </p:spPr>
        <p:txBody>
          <a:bodyPr/>
          <a:lstStyle/>
          <a:p>
            <a:r>
              <a:rPr lang="en-US" altLang="en-US" smtClean="0">
                <a:ea typeface="ＭＳ Ｐゴシック" panose="020B0600070205080204" pitchFamily="34" charset="-128"/>
              </a:rPr>
              <a:t>Objectives</a:t>
            </a:r>
          </a:p>
        </p:txBody>
      </p:sp>
      <p:sp>
        <p:nvSpPr>
          <p:cNvPr id="70659" name="Rectangle 3"/>
          <p:cNvSpPr>
            <a:spLocks noGrp="1" noChangeArrowheads="1"/>
          </p:cNvSpPr>
          <p:nvPr>
            <p:ph type="body" idx="4294967295"/>
          </p:nvPr>
        </p:nvSpPr>
        <p:spPr>
          <a:xfrm>
            <a:off x="762000" y="1447800"/>
            <a:ext cx="8110538" cy="4419600"/>
          </a:xfrm>
          <a:prstGeom prst="rect">
            <a:avLst/>
          </a:prstGeom>
        </p:spPr>
        <p:txBody>
          <a:bodyPr/>
          <a:lstStyle/>
          <a:p>
            <a:pPr>
              <a:buFont typeface="Wingdings" panose="05000000000000000000" pitchFamily="2" charset="2"/>
              <a:buNone/>
            </a:pPr>
            <a:r>
              <a:rPr lang="en-US" altLang="en-US" sz="2000" dirty="0" smtClean="0">
                <a:ea typeface="ＭＳ Ｐゴシック" panose="020B0600070205080204" pitchFamily="34" charset="-128"/>
              </a:rPr>
              <a:t>At the completion of this Self-Study Guide, the applicant will be able to:</a:t>
            </a:r>
          </a:p>
          <a:p>
            <a:r>
              <a:rPr lang="en-US" altLang="en-US" sz="2000" dirty="0" smtClean="0">
                <a:ea typeface="ＭＳ Ｐゴシック" panose="020B0600070205080204" pitchFamily="34" charset="-128"/>
              </a:rPr>
              <a:t>Assess, monitor, manage, evaluate, and document patient care before, during and after sedation analgesia. </a:t>
            </a:r>
          </a:p>
          <a:p>
            <a:r>
              <a:rPr lang="en-US" altLang="en-US" sz="2000" dirty="0" smtClean="0">
                <a:ea typeface="ＭＳ Ｐゴシック" panose="020B0600070205080204" pitchFamily="34" charset="-128"/>
              </a:rPr>
              <a:t>Discuss techniques for administering pharmacologic agents, which will maintain the patient at the desired level of sedation and analgesia.</a:t>
            </a:r>
          </a:p>
          <a:p>
            <a:r>
              <a:rPr lang="en-US" altLang="en-US" sz="2000" dirty="0" smtClean="0">
                <a:ea typeface="ＭＳ Ｐゴシック" panose="020B0600070205080204" pitchFamily="34" charset="-128"/>
              </a:rPr>
              <a:t>Appropriately manage patients regardless of the level of sedation obtained.</a:t>
            </a:r>
          </a:p>
          <a:p>
            <a:r>
              <a:rPr lang="en-US" altLang="en-US" sz="2000" dirty="0" smtClean="0">
                <a:ea typeface="ＭＳ Ｐゴシック" panose="020B0600070205080204" pitchFamily="34" charset="-128"/>
              </a:rPr>
              <a:t>Discuss the rationale and process for ETCO2 monitoring. </a:t>
            </a:r>
          </a:p>
          <a:p>
            <a:pPr>
              <a:buFont typeface="Wingdings" panose="05000000000000000000" pitchFamily="2" charset="2"/>
              <a:buNone/>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134579806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p:cNvSpPr>
            <a:spLocks noGrp="1" noChangeArrowheads="1"/>
          </p:cNvSpPr>
          <p:nvPr>
            <p:ph type="title"/>
          </p:nvPr>
        </p:nvSpPr>
        <p:spPr>
          <a:xfrm>
            <a:off x="762000" y="684213"/>
            <a:ext cx="8162925" cy="5207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ＭＳ Ｐゴシック" panose="020B0600070205080204" pitchFamily="34" charset="-128"/>
              </a:rPr>
              <a:t>Agents Used in Deep Sedation</a:t>
            </a:r>
          </a:p>
        </p:txBody>
      </p:sp>
      <p:sp>
        <p:nvSpPr>
          <p:cNvPr id="126979" name="Rectangle 2"/>
          <p:cNvSpPr>
            <a:spLocks noGrp="1" noChangeArrowheads="1"/>
          </p:cNvSpPr>
          <p:nvPr>
            <p:ph idx="1"/>
          </p:nvPr>
        </p:nvSpPr>
        <p:spPr/>
        <p:txBody>
          <a:bodyPr/>
          <a:lstStyle/>
          <a:p>
            <a:pPr marL="342900" indent="-342900" eaLnBrk="1" hangingPunct="1">
              <a:buSzPct val="45000"/>
              <a:buFont typeface="Arial" panose="020B0604020202020204" pitchFamily="34" charset="0"/>
              <a:buChar char="•"/>
              <a:tabLst>
                <a:tab pos="785813" algn="l"/>
                <a:tab pos="1700213" algn="l"/>
                <a:tab pos="2614613" algn="l"/>
                <a:tab pos="3529013" algn="l"/>
                <a:tab pos="4443413" algn="l"/>
                <a:tab pos="5357813" algn="l"/>
                <a:tab pos="6272213" algn="l"/>
                <a:tab pos="7186613" algn="l"/>
                <a:tab pos="8101013" algn="l"/>
                <a:tab pos="9015413" algn="l"/>
                <a:tab pos="9929813" algn="l"/>
              </a:tabLst>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Deep sedation may be produced by the same agents used for moderate sedation (e.g. midazolam and fentanyl)</a:t>
            </a:r>
          </a:p>
          <a:p>
            <a:pPr marL="342900" indent="-342900" eaLnBrk="1" hangingPunct="1">
              <a:buSzPct val="45000"/>
              <a:buFont typeface="Arial" panose="020B0604020202020204" pitchFamily="34" charset="0"/>
              <a:buChar char="•"/>
              <a:tabLst>
                <a:tab pos="785813" algn="l"/>
                <a:tab pos="1700213" algn="l"/>
                <a:tab pos="2614613" algn="l"/>
                <a:tab pos="3529013" algn="l"/>
                <a:tab pos="4443413" algn="l"/>
                <a:tab pos="5357813" algn="l"/>
                <a:tab pos="6272213" algn="l"/>
                <a:tab pos="7186613" algn="l"/>
                <a:tab pos="8101013" algn="l"/>
                <a:tab pos="9015413" algn="l"/>
                <a:tab pos="9929813" algn="l"/>
              </a:tabLst>
            </a:pPr>
            <a:endPar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indent="-342900" eaLnBrk="1" hangingPunct="1">
              <a:buSzPct val="45000"/>
              <a:buFont typeface="Arial" panose="020B0604020202020204" pitchFamily="34" charset="0"/>
              <a:buChar char="•"/>
              <a:tabLst>
                <a:tab pos="785813" algn="l"/>
                <a:tab pos="1700213" algn="l"/>
                <a:tab pos="2614613" algn="l"/>
                <a:tab pos="3529013" algn="l"/>
                <a:tab pos="4443413" algn="l"/>
                <a:tab pos="5357813" algn="l"/>
                <a:tab pos="6272213" algn="l"/>
                <a:tab pos="7186613" algn="l"/>
                <a:tab pos="8101013" algn="l"/>
                <a:tab pos="9015413" algn="l"/>
                <a:tab pos="9929813" algn="l"/>
              </a:tabLst>
            </a:pPr>
            <a:r>
              <a:rPr lang="en-US" altLang="en-US"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Propofol</a:t>
            </a: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and </a:t>
            </a:r>
            <a:r>
              <a:rPr lang="en-US" altLang="en-US"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Etomidate</a:t>
            </a: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are specifically used to produce deep sedation or general anesthesia. They may not be used to produce moderate sedation due to their narrow therapeutic window</a:t>
            </a:r>
          </a:p>
          <a:p>
            <a:pPr marL="342900" indent="-342900" eaLnBrk="1" hangingPunct="1">
              <a:buSzPct val="45000"/>
              <a:buFont typeface="Arial" panose="020B0604020202020204" pitchFamily="34" charset="0"/>
              <a:buChar char="•"/>
              <a:tabLst>
                <a:tab pos="785813" algn="l"/>
                <a:tab pos="1700213" algn="l"/>
                <a:tab pos="2614613" algn="l"/>
                <a:tab pos="3529013" algn="l"/>
                <a:tab pos="4443413" algn="l"/>
                <a:tab pos="5357813" algn="l"/>
                <a:tab pos="6272213" algn="l"/>
                <a:tab pos="7186613" algn="l"/>
                <a:tab pos="8101013" algn="l"/>
                <a:tab pos="9015413" algn="l"/>
                <a:tab pos="9929813" algn="l"/>
              </a:tabLst>
            </a:pPr>
            <a:endPar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indent="-342900" eaLnBrk="1" hangingPunct="1">
              <a:buSzPct val="45000"/>
              <a:buFont typeface="Arial" panose="020B0604020202020204" pitchFamily="34" charset="0"/>
              <a:buChar char="•"/>
              <a:tabLst>
                <a:tab pos="785813" algn="l"/>
                <a:tab pos="1700213" algn="l"/>
                <a:tab pos="2614613" algn="l"/>
                <a:tab pos="3529013" algn="l"/>
                <a:tab pos="4443413" algn="l"/>
                <a:tab pos="5357813" algn="l"/>
                <a:tab pos="6272213" algn="l"/>
                <a:tab pos="7186613" algn="l"/>
                <a:tab pos="8101013" algn="l"/>
                <a:tab pos="9015413" algn="l"/>
                <a:tab pos="9929813" algn="l"/>
              </a:tabLst>
            </a:pPr>
            <a:r>
              <a:rPr lang="en-US" altLang="en-US"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Ketamine is used to produce moderate sedation, deep sedation or general anesthesia</a:t>
            </a:r>
          </a:p>
          <a:p>
            <a:pPr marL="215900" indent="-215900" eaLnBrk="1" hangingPunct="1">
              <a:buSzPct val="45000"/>
              <a:buFont typeface="Wingdings" panose="05000000000000000000" pitchFamily="2" charset="2"/>
              <a:buNone/>
              <a:tabLst>
                <a:tab pos="785813" algn="l"/>
                <a:tab pos="1700213" algn="l"/>
                <a:tab pos="2614613" algn="l"/>
                <a:tab pos="3529013" algn="l"/>
                <a:tab pos="4443413" algn="l"/>
                <a:tab pos="5357813" algn="l"/>
                <a:tab pos="6272213" algn="l"/>
                <a:tab pos="7186613" algn="l"/>
                <a:tab pos="8101013" algn="l"/>
                <a:tab pos="9015413" algn="l"/>
                <a:tab pos="9929813" algn="l"/>
              </a:tabLst>
            </a:pPr>
            <a:r>
              <a:rPr lang="en-US" altLang="en-US" dirty="0" smtClean="0">
                <a:ea typeface="ＭＳ Ｐゴシック" panose="020B0600070205080204" pitchFamily="34" charset="-128"/>
              </a:rPr>
              <a:t> </a:t>
            </a:r>
          </a:p>
        </p:txBody>
      </p:sp>
    </p:spTree>
    <p:extLst>
      <p:ext uri="{BB962C8B-B14F-4D97-AF65-F5344CB8AC3E}">
        <p14:creationId xmlns:p14="http://schemas.microsoft.com/office/powerpoint/2010/main" val="2906201296"/>
      </p:ext>
    </p:extLst>
  </p:cSld>
  <p:clrMapOvr>
    <a:masterClrMapping/>
  </p:clrMapOvr>
  <p:transition spd="med" advTm="5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
          <p:cNvSpPr>
            <a:spLocks noGrp="1" noChangeArrowheads="1"/>
          </p:cNvSpPr>
          <p:nvPr>
            <p:ph type="title"/>
          </p:nvPr>
        </p:nvSpPr>
        <p:spPr>
          <a:xfrm>
            <a:off x="762000" y="684213"/>
            <a:ext cx="8162925" cy="5207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ＭＳ Ｐゴシック" panose="020B0600070205080204" pitchFamily="34" charset="-128"/>
              </a:rPr>
              <a:t>Propofol</a:t>
            </a:r>
          </a:p>
        </p:txBody>
      </p:sp>
      <p:sp>
        <p:nvSpPr>
          <p:cNvPr id="129027" name="Rectangle 2"/>
          <p:cNvSpPr>
            <a:spLocks noGrp="1" noChangeArrowheads="1"/>
          </p:cNvSpPr>
          <p:nvPr>
            <p:ph idx="1"/>
          </p:nvPr>
        </p:nvSpPr>
        <p:spPr/>
        <p:txBody>
          <a:bodyPr/>
          <a:lstStyle/>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Propofol</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is a sedative/hypnotic agent without analgesic activity</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Onset of action ~ 40 seconds</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Titrate small amounts to desired effect</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May cause respiratory depression, apnea &gt; 60 seconds, hypotension, bradycardia, and airway obstruction</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Synergistically acts to intensify the respiratory depression caused by opioids</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Propofol</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has amnestic  and anti-emetic properties</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Recommended dosing is 1mg/kg bolus with repeat doses of 0.5mg/kg every 3-5 minutes</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Dosing must be adjusted downward for patients with hemodynamic compromise, frail or elderly, patients receiving adjunct sedation meds, and patients at high risk for airway obstruction</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Causes painful injection; larger veins preferred</a:t>
            </a:r>
          </a:p>
        </p:txBody>
      </p:sp>
    </p:spTree>
    <p:extLst>
      <p:ext uri="{BB962C8B-B14F-4D97-AF65-F5344CB8AC3E}">
        <p14:creationId xmlns:p14="http://schemas.microsoft.com/office/powerpoint/2010/main" val="2243793054"/>
      </p:ext>
    </p:extLst>
  </p:cSld>
  <p:clrMapOvr>
    <a:masterClrMapping/>
  </p:clrMapOvr>
  <p:transition spd="med" advTm="6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
          <p:cNvSpPr>
            <a:spLocks noGrp="1" noChangeArrowheads="1"/>
          </p:cNvSpPr>
          <p:nvPr>
            <p:ph type="title"/>
          </p:nvPr>
        </p:nvSpPr>
        <p:spPr>
          <a:xfrm>
            <a:off x="762000" y="684213"/>
            <a:ext cx="8162925" cy="5207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ＭＳ Ｐゴシック" panose="020B0600070205080204" pitchFamily="34" charset="-128"/>
              </a:rPr>
              <a:t>Etomidate</a:t>
            </a:r>
          </a:p>
        </p:txBody>
      </p:sp>
      <p:sp>
        <p:nvSpPr>
          <p:cNvPr id="131075" name="Rectangle 2"/>
          <p:cNvSpPr>
            <a:spLocks noGrp="1" noChangeArrowheads="1"/>
          </p:cNvSpPr>
          <p:nvPr>
            <p:ph idx="1"/>
          </p:nvPr>
        </p:nvSpPr>
        <p:spPr/>
        <p:txBody>
          <a:bodyPr/>
          <a:lstStyle/>
          <a:p>
            <a:pPr marL="285750" indent="-28575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Etomidate</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is a hypnotic drug without analgesic activity</a:t>
            </a:r>
          </a:p>
          <a:p>
            <a:pPr marL="285750" indent="-28575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Rapid onset (&lt; 1minute),  brief duration</a:t>
            </a:r>
          </a:p>
          <a:p>
            <a:pPr marL="285750" indent="-28575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Greater cardiovascular stability than </a:t>
            </a: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propofol</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Maintains heart rate, blood pressure and cardiac output</a:t>
            </a:r>
          </a:p>
          <a:p>
            <a:pPr marL="285750" indent="-28575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May cause apnea similar to </a:t>
            </a: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propofol</a:t>
            </a:r>
            <a:endPar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285750" indent="-28575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Associated with nausea/vomiting</a:t>
            </a:r>
          </a:p>
          <a:p>
            <a:pPr marL="285750" indent="-28575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May cause adrenal suppression</a:t>
            </a:r>
          </a:p>
          <a:p>
            <a:pPr marL="285750" indent="-28575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May cause myoclonus</a:t>
            </a:r>
          </a:p>
          <a:p>
            <a:pPr marL="285750" indent="-28575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Recommended dosing 0.1-0.2mg/kg bolus followed by 0.05mg/kg boluses every 3-5 minutes</a:t>
            </a:r>
          </a:p>
          <a:p>
            <a:pPr marL="285750" indent="-28575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Causes painful injection; larger veins preferred</a:t>
            </a:r>
          </a:p>
          <a:p>
            <a:pPr marL="341313" indent="-341313">
              <a:buClr>
                <a:srgbClr val="6B5680"/>
              </a:buClr>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684943599"/>
      </p:ext>
    </p:extLst>
  </p:cSld>
  <p:clrMapOvr>
    <a:masterClrMapping/>
  </p:clrMapOvr>
  <p:transition spd="med" advTm="5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
          <p:cNvSpPr>
            <a:spLocks noGrp="1" noChangeArrowheads="1"/>
          </p:cNvSpPr>
          <p:nvPr>
            <p:ph type="title"/>
          </p:nvPr>
        </p:nvSpPr>
        <p:spPr>
          <a:xfrm>
            <a:off x="762000" y="684213"/>
            <a:ext cx="8162925" cy="5207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ＭＳ Ｐゴシック" panose="020B0600070205080204" pitchFamily="34" charset="-128"/>
              </a:rPr>
              <a:t>Ketamine</a:t>
            </a:r>
          </a:p>
        </p:txBody>
      </p:sp>
      <p:sp>
        <p:nvSpPr>
          <p:cNvPr id="133123" name="Rectangle 2"/>
          <p:cNvSpPr>
            <a:spLocks noGrp="1" noChangeArrowheads="1"/>
          </p:cNvSpPr>
          <p:nvPr>
            <p:ph idx="1"/>
          </p:nvPr>
        </p:nvSpPr>
        <p:spPr>
          <a:xfrm>
            <a:off x="762000" y="1447800"/>
            <a:ext cx="8110538" cy="4800600"/>
          </a:xfrm>
        </p:spPr>
        <p:txBody>
          <a:bodyPr/>
          <a:lstStyle/>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Ketamine produces dissociative sedation.  This is a trance like state in which eyes may remain open and exhibit </a:t>
            </a: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nystagmus</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Patients are non-communicative but may appear awake.</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Ketamine may be titrated IV (10 -20 mg increments) or may be given as a single IM dose (4-5 mg/kg for pediatrics, 6.5 mg/kg for adults).</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Onset of action 30 seconds IV, 3-5 minutes IM.</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Reduces cardiac contractility.  Use with caution in patients with CM.</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Maintains heart rate and blood pressure through sympathomimetic stimulation.</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Maintains spontaneous respiration.</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Causes vivid hallucinations, </a:t>
            </a: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hypersalivation</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increased intracranial and intraocular pressures, laryngospasm.</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Relatively contraindicated in patients with psychosis</a:t>
            </a:r>
            <a:r>
              <a:rPr lang="en-US" altLang="en-US" dirty="0" smtClean="0">
                <a:ea typeface="ＭＳ Ｐゴシック" panose="020B0600070205080204" pitchFamily="34" charset="-128"/>
              </a:rPr>
              <a:t>.</a:t>
            </a:r>
          </a:p>
          <a:p>
            <a:pPr marL="341313" indent="-341313">
              <a:buClr>
                <a:srgbClr val="6B5680"/>
              </a:buClr>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965312349"/>
      </p:ext>
    </p:extLst>
  </p:cSld>
  <p:clrMapOvr>
    <a:masterClrMapping/>
  </p:clrMapOvr>
  <p:transition spd="med" advTm="6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Grp="1" noChangeArrowheads="1"/>
          </p:cNvSpPr>
          <p:nvPr>
            <p:ph type="title"/>
          </p:nvPr>
        </p:nvSpPr>
        <p:spPr>
          <a:xfrm>
            <a:off x="762000" y="257175"/>
            <a:ext cx="8162925" cy="947738"/>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mtClean="0">
                <a:ea typeface="ＭＳ Ｐゴシック" panose="020B0600070205080204" pitchFamily="34" charset="-128"/>
              </a:rPr>
              <a:t>Monitoring Deep </a:t>
            </a:r>
            <a:br>
              <a:rPr lang="en-US" altLang="en-US" smtClean="0">
                <a:ea typeface="ＭＳ Ｐゴシック" panose="020B0600070205080204" pitchFamily="34" charset="-128"/>
              </a:rPr>
            </a:br>
            <a:r>
              <a:rPr lang="en-US" altLang="en-US" smtClean="0">
                <a:ea typeface="ＭＳ Ｐゴシック" panose="020B0600070205080204" pitchFamily="34" charset="-128"/>
              </a:rPr>
              <a:t>and Dissociative Sedation</a:t>
            </a:r>
          </a:p>
        </p:txBody>
      </p:sp>
      <p:sp>
        <p:nvSpPr>
          <p:cNvPr id="135171" name="Rectangle 2"/>
          <p:cNvSpPr>
            <a:spLocks noGrp="1" noChangeArrowheads="1"/>
          </p:cNvSpPr>
          <p:nvPr>
            <p:ph idx="1"/>
          </p:nvPr>
        </p:nvSpPr>
        <p:spPr/>
        <p:txBody>
          <a:bodyPr/>
          <a:lstStyle/>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Moderate Sedation, Deep Sedation and General Anesthesia all require the same level of monitoring.</a:t>
            </a:r>
          </a:p>
          <a:p>
            <a:pPr marL="800100" lvl="1"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Continuous 3 lead EKG, SpO</a:t>
            </a:r>
            <a:r>
              <a:rPr lang="en-US" altLang="en-US" baseline="-25000" dirty="0" smtClean="0">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 and ETCO</a:t>
            </a:r>
            <a:r>
              <a:rPr lang="en-US" altLang="en-US" baseline="-25000" dirty="0" smtClean="0">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  NIBP every 5 minutes.</a:t>
            </a:r>
          </a:p>
          <a:p>
            <a:pPr marL="800100" lvl="1"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Qualitative monitoring of consciousness, respiration, and pain scale.</a:t>
            </a:r>
          </a:p>
        </p:txBody>
      </p:sp>
    </p:spTree>
    <p:extLst>
      <p:ext uri="{BB962C8B-B14F-4D97-AF65-F5344CB8AC3E}">
        <p14:creationId xmlns:p14="http://schemas.microsoft.com/office/powerpoint/2010/main" val="2154345671"/>
      </p:ext>
    </p:extLst>
  </p:cSld>
  <p:clrMapOvr>
    <a:masterClrMapping/>
  </p:clrMapOvr>
  <p:transition spd="med" advTm="3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p:cNvSpPr>
            <a:spLocks noGrp="1" noChangeArrowheads="1"/>
          </p:cNvSpPr>
          <p:nvPr>
            <p:ph type="title"/>
          </p:nvPr>
        </p:nvSpPr>
        <p:spPr>
          <a:xfrm>
            <a:off x="762000" y="684213"/>
            <a:ext cx="8162925" cy="5207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ea typeface="ＭＳ Ｐゴシック" panose="020B0600070205080204" pitchFamily="34" charset="-128"/>
              </a:rPr>
              <a:t>Post Procedure Care</a:t>
            </a:r>
          </a:p>
        </p:txBody>
      </p:sp>
      <p:sp>
        <p:nvSpPr>
          <p:cNvPr id="137219" name="Rectangle 2"/>
          <p:cNvSpPr>
            <a:spLocks noGrp="1" noChangeArrowheads="1"/>
          </p:cNvSpPr>
          <p:nvPr>
            <p:ph idx="1"/>
          </p:nvPr>
        </p:nvSpPr>
        <p:spPr/>
        <p:txBody>
          <a:bodyPr/>
          <a:lstStyle/>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Patient to be monitored to PACU standards.</a:t>
            </a:r>
          </a:p>
          <a:p>
            <a:pPr marL="342900"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As specified by Policy </a:t>
            </a:r>
          </a:p>
          <a:p>
            <a:pPr marL="344488" lvl="1"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Supplemental oxygen as needed</a:t>
            </a:r>
          </a:p>
          <a:p>
            <a:pPr marL="344488" lvl="1"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3 lead EKG, NIBP and SpO</a:t>
            </a:r>
            <a:r>
              <a:rPr lang="en-US" altLang="en-US" sz="2400" baseline="-25000" dirty="0" smtClean="0">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 monitoring every 15 minutes</a:t>
            </a:r>
          </a:p>
          <a:p>
            <a:pPr marL="344488" lvl="1"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Pain medication and warming as needed </a:t>
            </a:r>
          </a:p>
          <a:p>
            <a:pPr marL="344488" lvl="1" indent="-342900">
              <a:buClr>
                <a:srgbClr val="6B568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400" dirty="0" smtClean="0">
                <a:latin typeface="Times New Roman" panose="02020603050405020304" pitchFamily="18" charset="0"/>
                <a:ea typeface="ＭＳ Ｐゴシック" panose="020B0600070205080204" pitchFamily="34" charset="-128"/>
                <a:cs typeface="Times New Roman" panose="02020603050405020304" pitchFamily="18" charset="0"/>
              </a:rPr>
              <a:t>Patient and family education</a:t>
            </a:r>
          </a:p>
          <a:p>
            <a:pPr marL="341313" indent="-341313">
              <a:buClr>
                <a:srgbClr val="6B5680"/>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847562305"/>
      </p:ext>
    </p:extLst>
  </p:cSld>
  <p:clrMapOvr>
    <a:masterClrMapping/>
  </p:clrMapOvr>
  <p:transition spd="med" advTm="3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a:xfrm>
            <a:off x="762000" y="685800"/>
            <a:ext cx="8162925" cy="519113"/>
          </a:xfrm>
          <a:prstGeom prst="rect">
            <a:avLst/>
          </a:prstGeom>
        </p:spPr>
        <p:txBody>
          <a:bodyPr/>
          <a:lstStyle/>
          <a:p>
            <a:pPr eaLnBrk="1" hangingPunct="1"/>
            <a:r>
              <a:rPr lang="en-US" altLang="en-US" smtClean="0">
                <a:ea typeface="ＭＳ Ｐゴシック" panose="020B0600070205080204" pitchFamily="34" charset="-128"/>
              </a:rPr>
              <a:t>Post Procedure Documentation	</a:t>
            </a:r>
          </a:p>
        </p:txBody>
      </p:sp>
      <p:sp>
        <p:nvSpPr>
          <p:cNvPr id="139267" name="Content Placeholder 2"/>
          <p:cNvSpPr>
            <a:spLocks noGrp="1"/>
          </p:cNvSpPr>
          <p:nvPr>
            <p:ph idx="4294967295"/>
          </p:nvPr>
        </p:nvSpPr>
        <p:spPr>
          <a:xfrm>
            <a:off x="762000" y="1447800"/>
            <a:ext cx="8110538" cy="3810000"/>
          </a:xfrm>
          <a:prstGeom prst="rect">
            <a:avLst/>
          </a:prstGeom>
        </p:spPr>
        <p:txBody>
          <a:bodyPr/>
          <a:lstStyle/>
          <a:p>
            <a:pPr eaLnBrk="1" hangingPunct="1"/>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CMS requires all of the following to be included in a post procedure note:</a:t>
            </a:r>
          </a:p>
          <a:p>
            <a:pPr lvl="1" eaLnBrk="1" hangingPunct="1"/>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Respiratory function, including respiratory rate, airway patency, and oxygen saturation</a:t>
            </a:r>
          </a:p>
          <a:p>
            <a:pPr lvl="1" eaLnBrk="1" hangingPunct="1"/>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Cardiovascular function, including pulse rate and blood pressure</a:t>
            </a:r>
          </a:p>
          <a:p>
            <a:pPr lvl="1" eaLnBrk="1" hangingPunct="1"/>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Mental status</a:t>
            </a:r>
          </a:p>
          <a:p>
            <a:pPr lvl="1" eaLnBrk="1" hangingPunct="1"/>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Temperature</a:t>
            </a:r>
          </a:p>
          <a:p>
            <a:pPr lvl="1" eaLnBrk="1" hangingPunct="1"/>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Pain</a:t>
            </a:r>
          </a:p>
          <a:p>
            <a:pPr lvl="1" eaLnBrk="1" hangingPunct="1"/>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Nausea and vomiting</a:t>
            </a:r>
          </a:p>
          <a:p>
            <a:pPr lvl="1" eaLnBrk="1" hangingPunct="1"/>
            <a:r>
              <a:rPr lang="en-US" altLang="en-US" sz="2000" dirty="0" smtClean="0">
                <a:latin typeface="Times New Roman" panose="02020603050405020304" pitchFamily="18" charset="0"/>
                <a:ea typeface="ＭＳ Ｐゴシック" panose="020B0600070205080204" pitchFamily="34" charset="-128"/>
                <a:cs typeface="Times New Roman" panose="02020603050405020304" pitchFamily="18" charset="0"/>
              </a:rPr>
              <a:t>Postoperative hydration</a:t>
            </a:r>
          </a:p>
          <a:p>
            <a:pPr lvl="1" eaLnBrk="1" hangingPunct="1"/>
            <a:endParaRPr lang="en-US" altLang="en-US" dirty="0" smtClean="0">
              <a:ea typeface="ＭＳ Ｐゴシック" panose="020B0600070205080204" pitchFamily="34" charset="-128"/>
            </a:endParaRPr>
          </a:p>
          <a:p>
            <a:pPr lvl="1" eaLnBrk="1" hangingPunct="1">
              <a:buFont typeface="Wingdings" panose="05000000000000000000" pitchFamily="2" charset="2"/>
              <a:buNone/>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030356932"/>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2209800" y="76200"/>
            <a:ext cx="6715125" cy="1398588"/>
          </a:xfrm>
        </p:spPr>
        <p:txBody>
          <a:bodyPr/>
          <a:lstStyle/>
          <a:p>
            <a:r>
              <a:rPr lang="en-US" altLang="en-US" dirty="0" smtClean="0">
                <a:ea typeface="ＭＳ Ｐゴシック" panose="020B0600070205080204" pitchFamily="34" charset="-128"/>
              </a:rPr>
              <a:t>When to consider consultation with the anesthesia department for deep sedation:</a:t>
            </a:r>
          </a:p>
        </p:txBody>
      </p:sp>
      <p:sp>
        <p:nvSpPr>
          <p:cNvPr id="140291" name="Content Placeholder 2"/>
          <p:cNvSpPr>
            <a:spLocks noGrp="1"/>
          </p:cNvSpPr>
          <p:nvPr>
            <p:ph idx="1"/>
          </p:nvPr>
        </p:nvSpPr>
        <p:spPr/>
        <p:txBody>
          <a:bodyPr/>
          <a:lstStyle/>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All ASA IV and ASA V patients</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Patients with full stomachs, especially those at increased risk for aspiration (diabetics, obese, pregnant, substance abuse)</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Patients at risk for airway obstruction (h/o OSA, morbidly obese, MPA Class III or IV, airway abnormalities)</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Patients with communication barriers</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Patients with a history of adverse experiences with anesthesia</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Patients with unstable vital signs or active bleeding</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Patients with severe heart </a:t>
            </a: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valvular</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disease</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Patients with severe pulmonary HTN</a:t>
            </a:r>
          </a:p>
          <a:p>
            <a:pPr marL="342900" indent="-342900">
              <a:buFont typeface="Arial" panose="020B0604020202020204" pitchFamily="34" charset="0"/>
              <a:buChar char="•"/>
            </a:pP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Any time it crosses your mind!</a:t>
            </a:r>
          </a:p>
        </p:txBody>
      </p:sp>
    </p:spTree>
    <p:extLst>
      <p:ext uri="{BB962C8B-B14F-4D97-AF65-F5344CB8AC3E}">
        <p14:creationId xmlns:p14="http://schemas.microsoft.com/office/powerpoint/2010/main" val="83513840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Review of Hospital Policy APC 20</a:t>
            </a:r>
            <a:endParaRPr lang="en-US" dirty="0"/>
          </a:p>
        </p:txBody>
      </p:sp>
      <p:sp>
        <p:nvSpPr>
          <p:cNvPr id="7" name="Content Placeholder 6"/>
          <p:cNvSpPr>
            <a:spLocks noGrp="1"/>
          </p:cNvSpPr>
          <p:nvPr>
            <p:ph idx="1"/>
          </p:nvPr>
        </p:nvSpPr>
        <p:spPr/>
        <p:txBody>
          <a:bodyPr/>
          <a:lstStyle/>
          <a:p>
            <a:r>
              <a:rPr lang="en-US" b="1" dirty="0" smtClean="0">
                <a:solidFill>
                  <a:schemeClr val="tx1"/>
                </a:solidFill>
              </a:rPr>
              <a:t>Please review hospital policy APC 20: </a:t>
            </a:r>
            <a:r>
              <a:rPr lang="en-US" b="1" dirty="0">
                <a:solidFill>
                  <a:schemeClr val="tx1"/>
                </a:solidFill>
              </a:rPr>
              <a:t> </a:t>
            </a:r>
            <a:r>
              <a:rPr lang="en-US" b="1" dirty="0" smtClean="0">
                <a:solidFill>
                  <a:schemeClr val="tx1"/>
                </a:solidFill>
              </a:rPr>
              <a:t>Procedural</a:t>
            </a:r>
            <a:endParaRPr lang="en-US" dirty="0">
              <a:solidFill>
                <a:schemeClr val="tx1"/>
              </a:solidFill>
            </a:endParaRPr>
          </a:p>
          <a:p>
            <a:r>
              <a:rPr lang="en-US" b="1" dirty="0">
                <a:solidFill>
                  <a:schemeClr val="tx1"/>
                </a:solidFill>
              </a:rPr>
              <a:t>Sedation Analgesia by Non-Anesthesia </a:t>
            </a:r>
            <a:r>
              <a:rPr lang="en-US" b="1" dirty="0" smtClean="0">
                <a:solidFill>
                  <a:schemeClr val="tx1"/>
                </a:solidFill>
              </a:rPr>
              <a:t>Provider</a:t>
            </a:r>
          </a:p>
          <a:p>
            <a:endParaRPr lang="en-US" b="1" dirty="0">
              <a:solidFill>
                <a:schemeClr val="tx1"/>
              </a:solidFill>
            </a:endParaRPr>
          </a:p>
          <a:p>
            <a:r>
              <a:rPr lang="en-US" b="1" dirty="0" smtClean="0">
                <a:solidFill>
                  <a:schemeClr val="tx1"/>
                </a:solidFill>
              </a:rPr>
              <a:t>After review, complete the competency exam.  A score of </a:t>
            </a:r>
            <a:r>
              <a:rPr lang="en-US" b="1" dirty="0" smtClean="0">
                <a:solidFill>
                  <a:schemeClr val="tx1"/>
                </a:solidFill>
              </a:rPr>
              <a:t>85</a:t>
            </a:r>
            <a:r>
              <a:rPr lang="en-US" b="1" dirty="0" smtClean="0">
                <a:solidFill>
                  <a:schemeClr val="tx1"/>
                </a:solidFill>
              </a:rPr>
              <a:t>% </a:t>
            </a:r>
            <a:r>
              <a:rPr lang="en-US" b="1" dirty="0" smtClean="0">
                <a:solidFill>
                  <a:schemeClr val="tx1"/>
                </a:solidFill>
              </a:rPr>
              <a:t>is required to obtain the privilege.</a:t>
            </a:r>
            <a:endParaRPr lang="en-US" dirty="0">
              <a:solidFill>
                <a:schemeClr val="tx1"/>
              </a:solidFill>
            </a:endParaRPr>
          </a:p>
        </p:txBody>
      </p:sp>
      <p:sp>
        <p:nvSpPr>
          <p:cNvPr id="5" name="Slide Number Placeholder 4"/>
          <p:cNvSpPr>
            <a:spLocks noGrp="1"/>
          </p:cNvSpPr>
          <p:nvPr>
            <p:ph type="sldNum" sz="quarter" idx="10"/>
          </p:nvPr>
        </p:nvSpPr>
        <p:spPr/>
        <p:txBody>
          <a:bodyPr/>
          <a:lstStyle/>
          <a:p>
            <a:pPr>
              <a:defRPr/>
            </a:pPr>
            <a:fld id="{A8650E2D-1BF1-4F12-BD15-0247CDA604C0}" type="slidenum">
              <a:rPr lang="en-US" smtClean="0">
                <a:solidFill>
                  <a:srgbClr val="000000"/>
                </a:solidFill>
                <a:latin typeface="Arial" pitchFamily="34" charset="0"/>
                <a:sym typeface="Arial" pitchFamily="34" charset="0"/>
              </a:rPr>
              <a:pPr>
                <a:defRPr/>
              </a:pPr>
              <a:t>58</a:t>
            </a:fld>
            <a:endParaRPr lang="en-US" dirty="0">
              <a:solidFill>
                <a:srgbClr val="000000"/>
              </a:solidFill>
              <a:latin typeface="Arial" pitchFamily="34" charset="0"/>
              <a:sym typeface="Arial" pitchFamily="34" charset="0"/>
            </a:endParaRPr>
          </a:p>
        </p:txBody>
      </p:sp>
    </p:spTree>
    <p:extLst>
      <p:ext uri="{BB962C8B-B14F-4D97-AF65-F5344CB8AC3E}">
        <p14:creationId xmlns:p14="http://schemas.microsoft.com/office/powerpoint/2010/main" val="3873701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Applications for Procedural Sedation</a:t>
            </a:r>
          </a:p>
        </p:txBody>
      </p:sp>
      <p:sp>
        <p:nvSpPr>
          <p:cNvPr id="71683" name="Rectangle 3"/>
          <p:cNvSpPr>
            <a:spLocks noGrp="1" noChangeArrowheads="1"/>
          </p:cNvSpPr>
          <p:nvPr>
            <p:ph idx="1"/>
          </p:nvPr>
        </p:nvSpPr>
        <p:spPr>
          <a:xfrm>
            <a:off x="762000" y="1524000"/>
            <a:ext cx="8110538" cy="3810000"/>
          </a:xfrm>
        </p:spPr>
        <p:txBody>
          <a:bodyPr/>
          <a:lstStyle/>
          <a:p>
            <a:pPr eaLnBrk="1" hangingPunct="1">
              <a:buFont typeface="Wingdings" panose="05000000000000000000" pitchFamily="2" charset="2"/>
              <a:buNone/>
            </a:pPr>
            <a:r>
              <a:rPr lang="en-US" altLang="en-US" sz="16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Some of the Diagnostic and Therapeutic procedures that are appropriate for sedation include</a:t>
            </a:r>
            <a:r>
              <a:rPr lang="en-US" altLang="en-US" sz="16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p>
          <a:p>
            <a:pPr eaLnBrk="1" hangingPunct="1">
              <a:buFont typeface="Wingdings" panose="05000000000000000000" pitchFamily="2" charset="2"/>
              <a:buNone/>
            </a:pPr>
            <a:endParaRPr lang="en-US" altLang="en-US" sz="1600" dirty="0" smtClean="0">
              <a:solidFill>
                <a:schemeClr val="tx1"/>
              </a:solidFill>
              <a:ea typeface="ＭＳ Ｐゴシック" panose="020B0600070205080204" pitchFamily="34" charset="-128"/>
            </a:endParaRPr>
          </a:p>
          <a:p>
            <a:pPr marL="762000" lvl="1" indent="-304800" eaLnBrk="1" hangingPunct="1">
              <a:buSzTx/>
              <a:buFont typeface="Wingdings" panose="05000000000000000000" pitchFamily="2" charset="2"/>
              <a:buChar char="§"/>
            </a:pPr>
            <a:r>
              <a:rPr lang="en-US" altLang="en-US" sz="1600" dirty="0" smtClean="0">
                <a:ea typeface="ＭＳ Ｐゴシック" panose="020B0600070205080204" pitchFamily="34" charset="-128"/>
              </a:rPr>
              <a:t>Endoscopies</a:t>
            </a:r>
          </a:p>
          <a:p>
            <a:pPr marL="762000" lvl="1" indent="-304800" eaLnBrk="1" hangingPunct="1">
              <a:buSzTx/>
              <a:buFont typeface="Wingdings" panose="05000000000000000000" pitchFamily="2" charset="2"/>
              <a:buChar char="§"/>
            </a:pPr>
            <a:r>
              <a:rPr lang="en-US" altLang="en-US" sz="1600" dirty="0" smtClean="0">
                <a:ea typeface="ＭＳ Ｐゴシック" panose="020B0600070205080204" pitchFamily="34" charset="-128"/>
              </a:rPr>
              <a:t>Cardiac Catheterization</a:t>
            </a:r>
          </a:p>
          <a:p>
            <a:pPr marL="762000" lvl="1" indent="-304800" eaLnBrk="1" hangingPunct="1">
              <a:buSzTx/>
              <a:buFont typeface="Wingdings" panose="05000000000000000000" pitchFamily="2" charset="2"/>
              <a:buChar char="§"/>
            </a:pPr>
            <a:r>
              <a:rPr lang="en-US" altLang="en-US" sz="1600" dirty="0" smtClean="0">
                <a:ea typeface="ＭＳ Ｐゴシック" panose="020B0600070205080204" pitchFamily="34" charset="-128"/>
              </a:rPr>
              <a:t>Radiologic Studies</a:t>
            </a:r>
          </a:p>
          <a:p>
            <a:pPr marL="762000" lvl="1" indent="-304800" eaLnBrk="1" hangingPunct="1">
              <a:buSzTx/>
              <a:buFont typeface="Wingdings" panose="05000000000000000000" pitchFamily="2" charset="2"/>
              <a:buChar char="§"/>
            </a:pPr>
            <a:r>
              <a:rPr lang="en-US" altLang="en-US" sz="1600" dirty="0" smtClean="0">
                <a:ea typeface="ＭＳ Ｐゴシック" panose="020B0600070205080204" pitchFamily="34" charset="-128"/>
              </a:rPr>
              <a:t>Bronchoscopies</a:t>
            </a:r>
          </a:p>
          <a:p>
            <a:pPr marL="762000" lvl="1" indent="-304800" eaLnBrk="1" hangingPunct="1">
              <a:buSzTx/>
              <a:buFont typeface="Wingdings" panose="05000000000000000000" pitchFamily="2" charset="2"/>
              <a:buChar char="§"/>
            </a:pPr>
            <a:r>
              <a:rPr lang="en-US" altLang="en-US" sz="1600" dirty="0" smtClean="0">
                <a:ea typeface="ＭＳ Ｐゴシック" panose="020B0600070205080204" pitchFamily="34" charset="-128"/>
              </a:rPr>
              <a:t>Dental procedures</a:t>
            </a:r>
          </a:p>
          <a:p>
            <a:pPr marL="762000" lvl="1" indent="-304800" eaLnBrk="1" hangingPunct="1">
              <a:buSzTx/>
              <a:buFont typeface="Wingdings" panose="05000000000000000000" pitchFamily="2" charset="2"/>
              <a:buChar char="§"/>
            </a:pPr>
            <a:r>
              <a:rPr lang="en-US" altLang="en-US" sz="1600" dirty="0" smtClean="0">
                <a:ea typeface="ＭＳ Ｐゴシック" panose="020B0600070205080204" pitchFamily="34" charset="-128"/>
              </a:rPr>
              <a:t>Various procedures in the ED setting</a:t>
            </a:r>
          </a:p>
        </p:txBody>
      </p:sp>
    </p:spTree>
    <p:extLst>
      <p:ext uri="{BB962C8B-B14F-4D97-AF65-F5344CB8AC3E}">
        <p14:creationId xmlns:p14="http://schemas.microsoft.com/office/powerpoint/2010/main" val="2420769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title"/>
          </p:nvPr>
        </p:nvSpPr>
        <p:spPr>
          <a:xfrm>
            <a:off x="762000" y="258763"/>
            <a:ext cx="8162925" cy="946150"/>
          </a:xfrm>
        </p:spPr>
        <p:txBody>
          <a:bodyPr/>
          <a:lstStyle/>
          <a:p>
            <a:pPr eaLnBrk="1" hangingPunct="1"/>
            <a:r>
              <a:rPr lang="en-US" altLang="en-US" smtClean="0">
                <a:ea typeface="ＭＳ Ｐゴシック" panose="020B0600070205080204" pitchFamily="34" charset="-128"/>
              </a:rPr>
              <a:t/>
            </a:r>
            <a:br>
              <a:rPr lang="en-US" altLang="en-US" smtClean="0">
                <a:ea typeface="ＭＳ Ｐゴシック" panose="020B0600070205080204" pitchFamily="34" charset="-128"/>
              </a:rPr>
            </a:br>
            <a:r>
              <a:rPr lang="en-US" altLang="en-US" smtClean="0">
                <a:ea typeface="ＭＳ Ｐゴシック" panose="020B0600070205080204" pitchFamily="34" charset="-128"/>
              </a:rPr>
              <a:t>Sedation versus Analgesia</a:t>
            </a:r>
          </a:p>
        </p:txBody>
      </p:sp>
      <p:sp>
        <p:nvSpPr>
          <p:cNvPr id="73731" name="Rectangle 7"/>
          <p:cNvSpPr>
            <a:spLocks noGrp="1" noChangeArrowheads="1"/>
          </p:cNvSpPr>
          <p:nvPr>
            <p:ph idx="1"/>
          </p:nvPr>
        </p:nvSpPr>
        <p:spPr/>
        <p:txBody>
          <a:bodyPr/>
          <a:lstStyle/>
          <a:p>
            <a:pPr marL="342900" indent="-342900" eaLnBrk="1" hangingPunct="1">
              <a:buFont typeface="Arial" panose="020B0604020202020204" pitchFamily="34" charset="0"/>
              <a:buChar char="•"/>
            </a:pPr>
            <a:r>
              <a:rPr lang="en-US" altLang="en-US" sz="20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Sedation</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reduces the state of awareness</a:t>
            </a:r>
          </a:p>
          <a:p>
            <a:pPr marL="798513" lvl="2" indent="-342900" eaLnBrk="1" hangingPunct="1"/>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Many sedatives produce amnesia, the inability to remember</a:t>
            </a:r>
          </a:p>
          <a:p>
            <a:pPr marL="798513" lvl="2" indent="-342900" eaLnBrk="1" hangingPunct="1"/>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Benzodiazepines are sedative agents with no analgesic effects</a:t>
            </a:r>
          </a:p>
          <a:p>
            <a:pPr lvl="1" eaLnBrk="1" hangingPunct="1"/>
            <a:endPar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indent="-342900" eaLnBrk="1" hangingPunct="1">
              <a:buFont typeface="Arial" panose="020B0604020202020204" pitchFamily="34" charset="0"/>
              <a:buChar char="•"/>
            </a:pPr>
            <a:r>
              <a:rPr lang="en-US" altLang="en-US" sz="20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Analgesia</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reduces or eliminates the perception of pain, most have sedative effects</a:t>
            </a:r>
          </a:p>
          <a:p>
            <a:pPr marL="798513" lvl="2" indent="-342900" eaLnBrk="1" hangingPunct="1"/>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Opioids are primarily analgesics; examples include Morphine and Fentanyl</a:t>
            </a:r>
          </a:p>
        </p:txBody>
      </p:sp>
    </p:spTree>
    <p:extLst>
      <p:ext uri="{BB962C8B-B14F-4D97-AF65-F5344CB8AC3E}">
        <p14:creationId xmlns:p14="http://schemas.microsoft.com/office/powerpoint/2010/main" val="144319016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title"/>
          </p:nvPr>
        </p:nvSpPr>
        <p:spPr/>
        <p:txBody>
          <a:bodyPr/>
          <a:lstStyle/>
          <a:p>
            <a:pPr eaLnBrk="1" hangingPunct="1"/>
            <a:r>
              <a:rPr lang="en-US" altLang="en-US" dirty="0" smtClean="0">
                <a:ea typeface="ＭＳ Ｐゴシック" panose="020B0600070205080204" pitchFamily="34" charset="-128"/>
              </a:rPr>
              <a:t>Continuum of Sedation</a:t>
            </a:r>
          </a:p>
        </p:txBody>
      </p:sp>
      <p:sp>
        <p:nvSpPr>
          <p:cNvPr id="74755" name="Rectangle 7"/>
          <p:cNvSpPr>
            <a:spLocks noGrp="1" noChangeArrowheads="1"/>
          </p:cNvSpPr>
          <p:nvPr>
            <p:ph idx="1"/>
          </p:nvPr>
        </p:nvSpPr>
        <p:spPr>
          <a:xfrm>
            <a:off x="685800" y="1644868"/>
            <a:ext cx="7772400" cy="4832132"/>
          </a:xfrm>
        </p:spPr>
        <p:txBody>
          <a:bodyPr/>
          <a:lstStyle/>
          <a:p>
            <a:pPr eaLnBrk="1" hangingPunct="1">
              <a:buFont typeface="Wingdings" panose="05000000000000000000" pitchFamily="2" charset="2"/>
              <a:buNone/>
            </a:pPr>
            <a:r>
              <a:rPr lang="en-US" altLang="en-US" sz="2000" b="1"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 American Society of Anesthesiologists and TJC define four levels of anesthesia:</a:t>
            </a:r>
            <a:r>
              <a:rPr lang="en-US" altLang="en-US" sz="2000"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r>
            <a:br>
              <a:rPr lang="en-US" altLang="en-US" sz="2000"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endParaRPr lang="en-US" altLang="en-US" sz="2000"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lvl="2" eaLnBrk="1" hangingPunct="1">
              <a:buFont typeface="Wingdings" panose="05000000000000000000" pitchFamily="2" charset="2"/>
              <a:buAutoNum type="arabicPeriod"/>
            </a:pPr>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Minimal sedation (</a:t>
            </a:r>
            <a:r>
              <a:rPr lang="en-US" altLang="en-US" i="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anxiolysis</a:t>
            </a:r>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 drug-induced state during which patients respond to verbal commands.  This level of sedation may impair cognitive function and coordination.   Minimal sedation does not affect </a:t>
            </a:r>
            <a:r>
              <a:rPr lang="en-US" altLang="en-US" i="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ventilatory</a:t>
            </a:r>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or cardiovascular function.</a:t>
            </a:r>
          </a:p>
          <a:p>
            <a:pPr marL="227013" lvl="2" indent="0" eaLnBrk="1" hangingPunct="1">
              <a:buNone/>
            </a:pPr>
            <a:endPar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227013" lvl="2" indent="0" eaLnBrk="1" hangingPunct="1">
              <a:buNone/>
            </a:pPr>
            <a:r>
              <a:rPr lang="en-US" altLang="en-US" i="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2.	Moderate sedation/analgesia (formerly called “conscious sedation”): 	A drug-induced depression of consciousness during which patients 	respond purposefully to verbal commands, either alone or with light 	tactile stimulation. The patient requires no interventions to maintain a 	patent airway, and spontaneous ventilation is adequate.  	Cardiovascular function is usually maintained.</a:t>
            </a:r>
          </a:p>
          <a:p>
            <a:pPr eaLnBrk="1" hangingPunct="1">
              <a:buSzTx/>
              <a:buFont typeface="Wingdings" panose="05000000000000000000" pitchFamily="2" charset="2"/>
              <a:buNone/>
            </a:pPr>
            <a:endParaRPr lang="en-US" altLang="en-US" sz="18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62450536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Continuum of Sedation</a:t>
            </a:r>
          </a:p>
        </p:txBody>
      </p:sp>
      <p:sp>
        <p:nvSpPr>
          <p:cNvPr id="75779"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sz="2000" b="1"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The American Society of Anesthesiologists and TJC define four levels of anesthesia:</a:t>
            </a:r>
            <a:br>
              <a:rPr lang="en-US" altLang="en-US" sz="2000" b="1"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br>
            <a:endParaRPr lang="en-US" altLang="en-US" sz="2000" b="1"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buSzTx/>
              <a:buFont typeface="Wingdings" panose="05000000000000000000" pitchFamily="2" charset="2"/>
              <a:buAutoNum type="arabicPeriod" startAt="3"/>
            </a:pPr>
            <a:r>
              <a:rPr lang="en-US" altLang="en-US" sz="2000" b="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Deep sedation/analgesia:</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 drug-induced depression of consciousness during which patients cannot be easily aroused but respond purposely to repeated or painful stimulation.  This level of sedation may impair the patient’s ability to independently 	maintain </a:t>
            </a:r>
            <a:r>
              <a:rPr lang="en-US" altLang="en-US" sz="20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ventilatory</a:t>
            </a:r>
            <a:r>
              <a:rPr lang="en-US" altLang="en-US" sz="20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function.  A patient may require assistance to maintain a patent airway, and spontaneous ventilation may be inadequate.  Cardiovascular function is usually maintained.</a:t>
            </a:r>
          </a:p>
        </p:txBody>
      </p:sp>
    </p:spTree>
    <p:extLst>
      <p:ext uri="{BB962C8B-B14F-4D97-AF65-F5344CB8AC3E}">
        <p14:creationId xmlns:p14="http://schemas.microsoft.com/office/powerpoint/2010/main" val="273610288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theme/theme1.xml><?xml version="1.0" encoding="utf-8"?>
<a:theme xmlns:a="http://schemas.openxmlformats.org/drawingml/2006/main" name="Alternate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Copy Slide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Copy Slide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Copy Slide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py Slide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py Slide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opy Slide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opy Slide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opy Slide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opy Slide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Copy Slide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Mai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11872</TotalTime>
  <Words>3506</Words>
  <Application>Microsoft Office PowerPoint</Application>
  <PresentationFormat>On-screen Show (4:3)</PresentationFormat>
  <Paragraphs>478</Paragraphs>
  <Slides>58</Slides>
  <Notes>10</Notes>
  <HiddenSlides>0</HiddenSlides>
  <MMClips>0</MMClips>
  <ScaleCrop>false</ScaleCrop>
  <HeadingPairs>
    <vt:vector size="4" baseType="variant">
      <vt:variant>
        <vt:lpstr>Theme</vt:lpstr>
      </vt:variant>
      <vt:variant>
        <vt:i4>12</vt:i4>
      </vt:variant>
      <vt:variant>
        <vt:lpstr>Slide Titles</vt:lpstr>
      </vt:variant>
      <vt:variant>
        <vt:i4>58</vt:i4>
      </vt:variant>
    </vt:vector>
  </HeadingPairs>
  <TitlesOfParts>
    <vt:vector size="70" baseType="lpstr">
      <vt:lpstr>Alternate Title Slide</vt:lpstr>
      <vt:lpstr>Copy Slide NO LOGO</vt:lpstr>
      <vt:lpstr>1_Copy Slide NO LOGO</vt:lpstr>
      <vt:lpstr>2_Copy Slide NO LOGO</vt:lpstr>
      <vt:lpstr>3_Copy Slide NO LOGO</vt:lpstr>
      <vt:lpstr>4_Copy Slide NO LOGO</vt:lpstr>
      <vt:lpstr>5_Copy Slide NO LOGO</vt:lpstr>
      <vt:lpstr>6_Copy Slide NO LOGO</vt:lpstr>
      <vt:lpstr>Main Title Slide</vt:lpstr>
      <vt:lpstr>7_Copy Slide NO LOGO</vt:lpstr>
      <vt:lpstr>8_Copy Slide NO LOGO</vt:lpstr>
      <vt:lpstr>9_Copy Slide NO LOGO</vt:lpstr>
      <vt:lpstr>PowerPoint Presentation</vt:lpstr>
      <vt:lpstr>Adult Procedural Sedation by the  Non-Anesthesiologist</vt:lpstr>
      <vt:lpstr>Provider Credentialing  for Adult Procedural Sedation</vt:lpstr>
      <vt:lpstr>Maintaining Provider Credentialing for Procedural Sedation</vt:lpstr>
      <vt:lpstr>Objectives</vt:lpstr>
      <vt:lpstr>Applications for Procedural Sedation</vt:lpstr>
      <vt:lpstr> Sedation versus Analgesia</vt:lpstr>
      <vt:lpstr>Continuum of Sedation</vt:lpstr>
      <vt:lpstr>Continuum of Sedation</vt:lpstr>
      <vt:lpstr>Continuum of Sedation</vt:lpstr>
      <vt:lpstr>Continuum of Depths of Sedation</vt:lpstr>
      <vt:lpstr>Moderately Sedated</vt:lpstr>
      <vt:lpstr>Moderate to Deep Sedation</vt:lpstr>
      <vt:lpstr>Undesired Effects of Deep Sedation </vt:lpstr>
      <vt:lpstr>Consent for Procedure + Sedation</vt:lpstr>
      <vt:lpstr> ASA Classification</vt:lpstr>
      <vt:lpstr> ASA Classification</vt:lpstr>
      <vt:lpstr>Airway Assessment</vt:lpstr>
      <vt:lpstr>Airway Assessment</vt:lpstr>
      <vt:lpstr>Identify Risk Factors</vt:lpstr>
      <vt:lpstr>NPO Guidelines</vt:lpstr>
      <vt:lpstr>Pre-Procedure Assessment</vt:lpstr>
      <vt:lpstr> Equipment &amp; Training Required </vt:lpstr>
      <vt:lpstr>Intra-Procedure</vt:lpstr>
      <vt:lpstr>Sedation Scale</vt:lpstr>
      <vt:lpstr>Intra-Procedure Monitoring </vt:lpstr>
      <vt:lpstr>Pain Score</vt:lpstr>
      <vt:lpstr>Procedural Sedation-RN Administered</vt:lpstr>
      <vt:lpstr>Opioids</vt:lpstr>
      <vt:lpstr>Opioids</vt:lpstr>
      <vt:lpstr>Benzodiazepines </vt:lpstr>
      <vt:lpstr>Deep Sedation Medications</vt:lpstr>
      <vt:lpstr>   Dissociative Anesthetics (Ketamine)   </vt:lpstr>
      <vt:lpstr>Naloxone (Narcan)</vt:lpstr>
      <vt:lpstr>Flumazenil (Romazicon)</vt:lpstr>
      <vt:lpstr>Recognize and Rescue </vt:lpstr>
      <vt:lpstr>Suggested Sequential Management of Airway Obstruction</vt:lpstr>
      <vt:lpstr>Post-Procedure Care</vt:lpstr>
      <vt:lpstr>Recovery Phase</vt:lpstr>
      <vt:lpstr>Criteria for Discharge Home</vt:lpstr>
      <vt:lpstr>Discharge Instructions</vt:lpstr>
      <vt:lpstr>Post Procedure Documentation </vt:lpstr>
      <vt:lpstr>CO2 is a Ventilation Vital Sign</vt:lpstr>
      <vt:lpstr>The End Tidal CO2 Curve</vt:lpstr>
      <vt:lpstr>CO2 in Clinical Use</vt:lpstr>
      <vt:lpstr>CO2 in Clinical Use</vt:lpstr>
      <vt:lpstr>CO2 Interpretation</vt:lpstr>
      <vt:lpstr>Deep Sedation is Anesthesia</vt:lpstr>
      <vt:lpstr>Definitions of Deep  and Dissociative Sedation</vt:lpstr>
      <vt:lpstr>Agents Used in Deep Sedation</vt:lpstr>
      <vt:lpstr>Propofol</vt:lpstr>
      <vt:lpstr>Etomidate</vt:lpstr>
      <vt:lpstr>Ketamine</vt:lpstr>
      <vt:lpstr>Monitoring Deep  and Dissociative Sedation</vt:lpstr>
      <vt:lpstr>Post Procedure Care</vt:lpstr>
      <vt:lpstr>Post Procedure Documentation </vt:lpstr>
      <vt:lpstr>When to consider consultation with the anesthesia department for deep sedation:</vt:lpstr>
      <vt:lpstr>Review of Hospital Policy APC 20</vt:lpstr>
    </vt:vector>
  </TitlesOfParts>
  <Company>SJMC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MARYANNH</dc:creator>
  <cp:lastModifiedBy>Maher, Kathleen</cp:lastModifiedBy>
  <cp:revision>1097</cp:revision>
  <cp:lastPrinted>2015-12-15T22:30:40Z</cp:lastPrinted>
  <dcterms:created xsi:type="dcterms:W3CDTF">2013-06-04T22:35:27Z</dcterms:created>
  <dcterms:modified xsi:type="dcterms:W3CDTF">2018-01-26T15:48:26Z</dcterms:modified>
</cp:coreProperties>
</file>